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4"/>
  </p:notesMasterIdLst>
  <p:sldIdLst>
    <p:sldId id="257" r:id="rId2"/>
    <p:sldId id="260" r:id="rId3"/>
    <p:sldId id="261" r:id="rId4"/>
    <p:sldId id="258" r:id="rId5"/>
    <p:sldId id="259" r:id="rId6"/>
    <p:sldId id="263" r:id="rId7"/>
    <p:sldId id="280" r:id="rId8"/>
    <p:sldId id="281" r:id="rId9"/>
    <p:sldId id="264" r:id="rId10"/>
    <p:sldId id="270" r:id="rId11"/>
    <p:sldId id="273" r:id="rId12"/>
    <p:sldId id="265" r:id="rId13"/>
    <p:sldId id="266" r:id="rId14"/>
    <p:sldId id="269" r:id="rId15"/>
    <p:sldId id="274" r:id="rId16"/>
    <p:sldId id="277" r:id="rId17"/>
    <p:sldId id="267" r:id="rId18"/>
    <p:sldId id="271" r:id="rId19"/>
    <p:sldId id="275" r:id="rId20"/>
    <p:sldId id="278" r:id="rId21"/>
    <p:sldId id="279" r:id="rId22"/>
    <p:sldId id="272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2759" autoAdjust="0"/>
  </p:normalViewPr>
  <p:slideViewPr>
    <p:cSldViewPr>
      <p:cViewPr varScale="1">
        <p:scale>
          <a:sx n="108" d="100"/>
          <a:sy n="108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212.20.20.33\disk_d\Disk_N\WorkDoc\&#1041;&#1102;&#1076;&#1078;&#1077;&#1090;%202024\&#1041;&#1070;&#1044;&#1046;&#1045;&#1058;%20&#1056;&#1040;&#1049;&#1054;&#1053;&#1040;\&#1042;&#1077;&#1076;&#1086;&#1084;&#1089;&#1090;&#1074;&#1077;&#1085;&#1085;&#1072;&#1103;%202024-2026%20&#1087;&#1088;&#1086;&#1077;&#1082;&#1090;%20&#1059;&#1058;&#1054;&#1063;&#1053;%20&#1055;&#1056;&#1054;&#1050;&#1059;&#1056;&#1040;&#1058;&#1059;&#1056;&#1040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212.20.20.33\disk_d\Disk_N\WorkDoc\&#1041;&#1102;&#1076;&#1078;&#1077;&#1090;%202024\&#1041;&#1070;&#1044;&#1046;&#1045;&#1058;%20&#1056;&#1040;&#1049;&#1054;&#1053;&#1040;\&#1052;&#1041;&#1058;%20&#1085;&#1072;%202024%20&#1075;&#1086;&#1076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cat>
            <c:strRef>
              <c:f>рзПр!$C$7:$C$18</c:f>
              <c:strCache>
                <c:ptCount val="12"/>
                <c:pt idx="0">
                  <c:v>ОБЩЕГОСУДАРСТВЕННЫЕ ВОПРОСЫ 49 585,1 тыс,рублей</c:v>
                </c:pt>
                <c:pt idx="1">
                  <c:v>НАЦИОНАЛЬНАЯ ОБОРОНА  1 314,1</c:v>
                </c:pt>
                <c:pt idx="2">
                  <c:v>Национальная безопасность и правоохранительная деятельность 30,0 тыс.рублей</c:v>
                </c:pt>
                <c:pt idx="3">
                  <c:v>НАЦИОНАЛЬНАЯ ЭКОНОМИКА 11 202,0 тыс.рублей</c:v>
                </c:pt>
                <c:pt idx="4">
                  <c:v>ЖИЛИЩНО-КОММУНАЛЬНОЕ ХОЗЯЙСТВО 363,5</c:v>
                </c:pt>
                <c:pt idx="5">
                  <c:v>ОБРАЗОВАНИЕ 280 062,6 тыс.рублей</c:v>
                </c:pt>
                <c:pt idx="6">
                  <c:v>КУЛЬТУРА, КИНЕМАТОГРАФИЯ 48 846,3 тыс.рублей</c:v>
                </c:pt>
                <c:pt idx="7">
                  <c:v>СОЦИАЛЬНАЯ ПОЛИТИКА 43 157,4  тыс.рублей</c:v>
                </c:pt>
                <c:pt idx="8">
                  <c:v>ФИЗИЧЕСКАЯ КУЛЬТУРА И СПОРТ 4 154,8 тыс.рублей</c:v>
                </c:pt>
                <c:pt idx="9">
                  <c:v>ОБСЛУЖИВАНИЕ ГОСУДАРСТВЕННОГО И МУНИЦИПАЛЬНОГО ДОЛГА 19,4 тыс.рублей</c:v>
                </c:pt>
                <c:pt idx="10">
                  <c:v>МЕЖБЮДЖЕТНЫЕ ТРАНСФЕРТЫ ОБЩЕГО ХАРАКТЕРА 49 287,6 тыс.рублей</c:v>
                </c:pt>
                <c:pt idx="11">
                  <c:v>ИТОГО</c:v>
                </c:pt>
              </c:strCache>
            </c:strRef>
          </c:cat>
          <c:val>
            <c:numRef>
              <c:f>рзПр!$D$7:$D$18</c:f>
              <c:numCache>
                <c:formatCode>#,##0.0</c:formatCode>
                <c:ptCount val="12"/>
                <c:pt idx="0">
                  <c:v>49585.1</c:v>
                </c:pt>
                <c:pt idx="1">
                  <c:v>1314.1</c:v>
                </c:pt>
                <c:pt idx="2">
                  <c:v>30</c:v>
                </c:pt>
                <c:pt idx="3">
                  <c:v>11202</c:v>
                </c:pt>
                <c:pt idx="4">
                  <c:v>363.54</c:v>
                </c:pt>
                <c:pt idx="5">
                  <c:v>280062.60000000003</c:v>
                </c:pt>
                <c:pt idx="6">
                  <c:v>48846.299999999988</c:v>
                </c:pt>
                <c:pt idx="7">
                  <c:v>43157.4</c:v>
                </c:pt>
                <c:pt idx="8">
                  <c:v>4154.8</c:v>
                </c:pt>
                <c:pt idx="9">
                  <c:v>19.399999999999999</c:v>
                </c:pt>
                <c:pt idx="10">
                  <c:v>49287.5</c:v>
                </c:pt>
                <c:pt idx="11">
                  <c:v>488022.74000000005</c:v>
                </c:pt>
              </c:numCache>
            </c:numRef>
          </c:val>
        </c:ser>
      </c:pie3DChart>
    </c:plotArea>
    <c:legend>
      <c:legendPos val="r"/>
      <c:legendEntry>
        <c:idx val="11"/>
        <c:delete val="1"/>
      </c:legendEntry>
      <c:layout>
        <c:manualLayout>
          <c:xMode val="edge"/>
          <c:yMode val="edge"/>
          <c:x val="0.63589061677277869"/>
          <c:y val="1.3052942151869735E-2"/>
          <c:w val="0.35172410103802948"/>
          <c:h val="0.9704040937806323"/>
        </c:manualLayout>
      </c:layout>
      <c:txPr>
        <a:bodyPr/>
        <a:lstStyle/>
        <a:p>
          <a:pPr>
            <a:defRPr sz="1000" b="1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2.9569892473118285E-2"/>
          <c:y val="2.2574797904454397E-2"/>
          <c:w val="0.5982237171190774"/>
          <c:h val="0.95699830308966383"/>
        </c:manualLayout>
      </c:layout>
      <c:pie3DChart>
        <c:varyColors val="1"/>
        <c:ser>
          <c:idx val="0"/>
          <c:order val="0"/>
          <c:explosion val="25"/>
          <c:cat>
            <c:strRef>
              <c:f>Лист1!$D$6:$D$9</c:f>
              <c:strCache>
                <c:ptCount val="4"/>
                <c:pt idx="0">
                  <c:v>дотации 127 167,2 тыс.рублей</c:v>
                </c:pt>
                <c:pt idx="1">
                  <c:v>субвенции 225 097,5 тыс.рублей</c:v>
                </c:pt>
                <c:pt idx="2">
                  <c:v>субсидии 35 616,6 тыс.рублей</c:v>
                </c:pt>
                <c:pt idx="3">
                  <c:v>иные межбюджетные трансферты 28 370,7 тыс.рублей</c:v>
                </c:pt>
              </c:strCache>
            </c:strRef>
          </c:cat>
          <c:val>
            <c:numRef>
              <c:f>Лист1!$E$6:$E$9</c:f>
              <c:numCache>
                <c:formatCode>#,##0.00</c:formatCode>
                <c:ptCount val="4"/>
                <c:pt idx="0" formatCode="#,##0.0">
                  <c:v>127167.2</c:v>
                </c:pt>
                <c:pt idx="1">
                  <c:v>228281.8</c:v>
                </c:pt>
                <c:pt idx="2">
                  <c:v>22736.6</c:v>
                </c:pt>
                <c:pt idx="3">
                  <c:v>12122.8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sz="1200" b="1" i="1"/>
          </a:pPr>
          <a:endParaRPr lang="ru-RU"/>
        </a:p>
      </c:txPr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293F0B-A2EB-436F-9EB8-64ECAED79739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B7C2EC-CC21-41EA-9E32-D249CD27B8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7C2EC-CC21-41EA-9E32-D249CD27B8D6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F%D1%80%D0%BE%D0%B3%D0%BD%D0%BE%D0%B7%D0%B8%D1%80%D0%BE%D0%B2%D0%B0%D0%BD%D0%B8%D0%B5" TargetMode="External"/><Relationship Id="rId2" Type="http://schemas.openxmlformats.org/officeDocument/2006/relationships/hyperlink" Target="https://ru.wikipedia.org/wiki/%D0%91%D1%8E%D0%B4%D0%B6%D0%B5%D1%8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ipedia.org/wiki/%D0%90%D0%BD%D0%B0%D0%BB%D0%B8%D0%B7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tgd-fo@tomsk.gov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БЮДЖЕТ ДЛЯ ГРАЖДАН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57356" y="3929066"/>
            <a:ext cx="6746100" cy="1216822"/>
          </a:xfrm>
        </p:spPr>
        <p:txBody>
          <a:bodyPr>
            <a:normAutofit fontScale="70000" lnSpcReduction="20000"/>
          </a:bodyPr>
          <a:lstStyle/>
          <a:p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Подготовлен на основании </a:t>
            </a:r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Решения </a:t>
            </a:r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Думы Тегульдетского района   от </a:t>
            </a:r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21.</a:t>
            </a:r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12.2023 </a:t>
            </a:r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№ </a:t>
            </a:r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20</a:t>
            </a:r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«О   бюджете Тегульдетского района на 2024 год и на плановый период 20245и 2026 годов»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501122" cy="1000132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/>
              <a:t>Структура расходов Тегульдетского района </a:t>
            </a:r>
            <a:endParaRPr lang="ru-RU" sz="3600" b="1" i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1428735"/>
          <a:ext cx="8643998" cy="5192481"/>
        </p:xfrm>
        <a:graphic>
          <a:graphicData uri="http://schemas.openxmlformats.org/drawingml/2006/table">
            <a:tbl>
              <a:tblPr/>
              <a:tblGrid>
                <a:gridCol w="3644103"/>
                <a:gridCol w="915644"/>
                <a:gridCol w="1361417"/>
                <a:gridCol w="1361417"/>
                <a:gridCol w="1361417"/>
              </a:tblGrid>
              <a:tr h="4695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/>
                          <a:ea typeface="Times New Roman"/>
                          <a:cs typeface="Times New Roman"/>
                        </a:rPr>
                        <a:t>Наименование показателей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/>
                          <a:ea typeface="Times New Roman"/>
                          <a:cs typeface="Times New Roman"/>
                        </a:rPr>
                        <a:t>Раздел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/>
                          <a:ea typeface="Times New Roman"/>
                          <a:cs typeface="Times New Roman"/>
                        </a:rPr>
                        <a:t>Ассигнования 2024 год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/>
                          <a:ea typeface="Times New Roman"/>
                          <a:cs typeface="Times New Roman"/>
                        </a:rPr>
                        <a:t>Ассигнования 2025 год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/>
                          <a:ea typeface="Times New Roman"/>
                          <a:cs typeface="Times New Roman"/>
                        </a:rPr>
                        <a:t>Ассигнования 2026 год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47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7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Arial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 dirty="0">
                        <a:latin typeface="Calibri"/>
                      </a:endParaRPr>
                    </a:p>
                  </a:txBody>
                  <a:tcPr marL="60237" marR="602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Arial"/>
                          <a:ea typeface="Times New Roman"/>
                          <a:cs typeface="Times New Roman"/>
                        </a:rPr>
                        <a:t>488 022,7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Arial"/>
                          <a:ea typeface="Times New Roman"/>
                          <a:cs typeface="Times New Roman"/>
                        </a:rPr>
                        <a:t>461 286,8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Arial"/>
                          <a:ea typeface="Times New Roman"/>
                          <a:cs typeface="Times New Roman"/>
                        </a:rPr>
                        <a:t>465 796,4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5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ОБЩЕГОСУДАРСТВЕННЫЕ ВОПРОСЫ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01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49 585,1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Times New Roman"/>
                          <a:cs typeface="Times New Roman"/>
                        </a:rPr>
                        <a:t>98 283,0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105 020,9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7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НАЦИОНАЛЬНАЯ БЕЗОПАСНОСТЬ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03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Times New Roman"/>
                          <a:cs typeface="Times New Roman"/>
                        </a:rPr>
                        <a:t>30,0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7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НАЦИОНАЛЬНАЯ ЭКОНОМИКА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04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1 314,1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1 450,9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1 589,8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5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ЖИЛИЩНО-КОММУНАЛЬНОЕ ХОЗЯЙСТВО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05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363,5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363,5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363,5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1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ОБРАЗОВАНИЕ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07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280 062,6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251 801,1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253 650,2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7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КУЛЬТУРА, КИНЕМАТОГРАФИЯ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08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48 846,3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51 423,4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47 413,9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7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СОЦИАЛЬНАЯ ПОЛИТИКА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43 157,4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43115,2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43 078,6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7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ФИЗИЧЕСКАЯ КУЛЬТУРА И СПОРТ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4 154,8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2 992,6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2 992,6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ОБСЛУЖИВАНИЕ ГОСУДАРСТВЕННОГО И МУНИЦИПАЛЬНОГО ДОЛГА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19,4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38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49 287,6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8 624,0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Times New Roman"/>
                          <a:cs typeface="Times New Roman"/>
                        </a:rPr>
                        <a:t>8 649,6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357158" y="857232"/>
          <a:ext cx="8429683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57224" y="142852"/>
            <a:ext cx="72866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Структура расходов районного бюджета  на 2024 год представлена в диаграмме</a:t>
            </a:r>
            <a:endParaRPr lang="ru-RU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 smtClean="0"/>
              <a:t>Межбюджетные отношения</a:t>
            </a:r>
            <a:endParaRPr lang="ru-RU" sz="36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i="1" dirty="0" smtClean="0"/>
              <a:t>Межбюджетные отношения </a:t>
            </a:r>
            <a:r>
              <a:rPr lang="ru-RU" sz="2000" dirty="0" smtClean="0"/>
              <a:t>— взаимоотношения между федеральными органами государственной власти, органами государственной власти субъектов Российской Федерации, органами местного самоуправления по вопросам регулирования бюджетных правоотношений, организации и осуществления бюджетного процесса.</a:t>
            </a:r>
          </a:p>
          <a:p>
            <a:endParaRPr lang="ru-RU" sz="2000" dirty="0" smtClean="0"/>
          </a:p>
          <a:p>
            <a:r>
              <a:rPr lang="ru-RU" sz="2000" b="1" i="1" dirty="0" smtClean="0"/>
              <a:t>Межбюджетные трансферты </a:t>
            </a:r>
            <a:r>
              <a:rPr lang="ru-RU" sz="2000" dirty="0" smtClean="0"/>
              <a:t>— средства, предоставляемые одним бюджетом бюджетной системы Российской Федерации другому бюджету бюджетной системы Российской Федерации.</a:t>
            </a:r>
            <a:endParaRPr lang="ru-RU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i="1" dirty="0" smtClean="0"/>
              <a:t>Виды межбюджетных трансфертов</a:t>
            </a:r>
            <a:endParaRPr lang="ru-RU" sz="36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i="1" dirty="0" smtClean="0"/>
              <a:t>Дотации</a:t>
            </a:r>
            <a:r>
              <a:rPr lang="ru-RU" sz="2000" dirty="0" smtClean="0"/>
              <a:t> – денежная помощь со стороны бюджета другого уровня, предоставляемая на безвозмездной и безвозвратной основе</a:t>
            </a:r>
          </a:p>
          <a:p>
            <a:endParaRPr lang="ru-RU" sz="2000" dirty="0" smtClean="0"/>
          </a:p>
          <a:p>
            <a:r>
              <a:rPr lang="ru-RU" sz="2000" b="1" i="1" dirty="0" smtClean="0"/>
              <a:t>Субсидии</a:t>
            </a:r>
            <a:r>
              <a:rPr lang="ru-RU" sz="2000" dirty="0" smtClean="0"/>
              <a:t> - межбюджетные трансферты, предоставляемые бюджету другого уровня на условиях долевого финансирования расходов</a:t>
            </a:r>
          </a:p>
          <a:p>
            <a:endParaRPr lang="ru-RU" sz="2000" dirty="0" smtClean="0"/>
          </a:p>
          <a:p>
            <a:r>
              <a:rPr lang="ru-RU" sz="2000" b="1" i="1" dirty="0" smtClean="0"/>
              <a:t>Субвенции</a:t>
            </a:r>
            <a:r>
              <a:rPr lang="ru-RU" sz="2000" dirty="0" smtClean="0"/>
              <a:t> – межбюджетные трансферты, предоставляемые местным бюджетам на исполнение переданных государственных полномочий</a:t>
            </a:r>
          </a:p>
          <a:p>
            <a:endParaRPr lang="ru-RU" sz="2000" dirty="0" smtClean="0"/>
          </a:p>
          <a:p>
            <a:r>
              <a:rPr lang="ru-RU" sz="2000" b="1" i="1" dirty="0" smtClean="0"/>
              <a:t>Иные межбюджетные трансферты</a:t>
            </a:r>
            <a:endParaRPr lang="ru-RU" sz="2000" b="1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i="1" dirty="0" smtClean="0"/>
              <a:t>Консолидированный бюджет Тегульдетского района</a:t>
            </a:r>
            <a:endParaRPr lang="ru-RU" sz="28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b="1" dirty="0" smtClean="0"/>
              <a:t>Консолидированный бюджет- </a:t>
            </a:r>
            <a:r>
              <a:rPr lang="ru-RU" sz="1600" dirty="0" smtClean="0"/>
              <a:t>это свод </a:t>
            </a:r>
            <a:r>
              <a:rPr lang="ru-RU" sz="1600" dirty="0" smtClean="0">
                <a:hlinkClick r:id="rId2" action="ppaction://hlinkfile" tooltip="Бюджет"/>
              </a:rPr>
              <a:t>бюджетов</a:t>
            </a:r>
            <a:r>
              <a:rPr lang="ru-RU" sz="1600" dirty="0" smtClean="0"/>
              <a:t> всех уровней на соответствующей территории, используемый при </a:t>
            </a:r>
            <a:r>
              <a:rPr lang="ru-RU" sz="1600" dirty="0" smtClean="0">
                <a:hlinkClick r:id="rId3" action="ppaction://hlinkfile" tooltip="Прогнозирование"/>
              </a:rPr>
              <a:t>прогнозировании</a:t>
            </a:r>
            <a:r>
              <a:rPr lang="ru-RU" sz="1600" dirty="0" smtClean="0"/>
              <a:t>, расчетах, </a:t>
            </a:r>
            <a:r>
              <a:rPr lang="ru-RU" sz="1600" dirty="0" smtClean="0">
                <a:hlinkClick r:id="rId4" action="ppaction://hlinkfile" tooltip="Анализ"/>
              </a:rPr>
              <a:t>анализе</a:t>
            </a:r>
            <a:endParaRPr lang="ru-RU" sz="1600" dirty="0"/>
          </a:p>
        </p:txBody>
      </p:sp>
      <p:sp>
        <p:nvSpPr>
          <p:cNvPr id="4" name="Выноска с четырьмя стрелками 3"/>
          <p:cNvSpPr/>
          <p:nvPr/>
        </p:nvSpPr>
        <p:spPr>
          <a:xfrm>
            <a:off x="2285984" y="3571876"/>
            <a:ext cx="4071966" cy="2000264"/>
          </a:xfrm>
          <a:prstGeom prst="quad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err="1" smtClean="0"/>
              <a:t>Тегульдетский</a:t>
            </a:r>
            <a:r>
              <a:rPr lang="ru-RU" b="1" i="1" dirty="0" smtClean="0"/>
              <a:t> район</a:t>
            </a:r>
            <a:endParaRPr lang="ru-RU" b="1" i="1" dirty="0"/>
          </a:p>
        </p:txBody>
      </p:sp>
      <p:sp>
        <p:nvSpPr>
          <p:cNvPr id="6" name="TextBox 5"/>
          <p:cNvSpPr txBox="1"/>
          <p:nvPr/>
        </p:nvSpPr>
        <p:spPr>
          <a:xfrm>
            <a:off x="6357950" y="4214818"/>
            <a:ext cx="25717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err="1" smtClean="0"/>
              <a:t>Черноярское</a:t>
            </a:r>
            <a:r>
              <a:rPr lang="ru-RU" b="1" i="1" dirty="0" smtClean="0"/>
              <a:t> сельское поселение</a:t>
            </a:r>
            <a:endParaRPr lang="ru-RU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428596" y="4429132"/>
            <a:ext cx="19288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err="1" smtClean="0"/>
              <a:t>Тегульдетское</a:t>
            </a:r>
            <a:r>
              <a:rPr lang="ru-RU" b="1" i="1" dirty="0" smtClean="0"/>
              <a:t> сельское поселение</a:t>
            </a:r>
            <a:endParaRPr lang="ru-RU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3143240" y="2857496"/>
            <a:ext cx="28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err="1" smtClean="0"/>
              <a:t>Берегаевское</a:t>
            </a:r>
            <a:r>
              <a:rPr lang="ru-RU" b="1" i="1" dirty="0" smtClean="0"/>
              <a:t> сельское поселение</a:t>
            </a:r>
            <a:endParaRPr lang="ru-RU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3214678" y="5929330"/>
            <a:ext cx="3786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Белоярское сельское поселение</a:t>
            </a:r>
            <a:endParaRPr lang="ru-RU" b="1" i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67494"/>
            <a:ext cx="8472518" cy="10898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i="1" dirty="0" smtClean="0"/>
              <a:t>Структура межбюджетных отношений НА 2024 ГОД</a:t>
            </a:r>
            <a:endParaRPr lang="ru-RU" sz="36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3043230" cy="3929090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Дотации</a:t>
            </a:r>
          </a:p>
          <a:p>
            <a:r>
              <a:rPr lang="ru-RU" sz="2000" b="1" dirty="0" smtClean="0"/>
              <a:t>Субвенции</a:t>
            </a:r>
          </a:p>
          <a:p>
            <a:r>
              <a:rPr lang="ru-RU" sz="2000" b="1" dirty="0" smtClean="0"/>
              <a:t>Субсидии</a:t>
            </a:r>
          </a:p>
          <a:p>
            <a:r>
              <a:rPr lang="ru-RU" sz="2000" b="1" dirty="0" smtClean="0"/>
              <a:t>Иные межбюджетные трансферты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3071802" y="1500174"/>
          <a:ext cx="5581656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i="1" dirty="0" smtClean="0"/>
              <a:t>Зачем нужен программный бюджет?</a:t>
            </a:r>
            <a:endParaRPr lang="ru-RU" sz="36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Бюджет формируется в новом «программном» формате на основе муниципальных программ.</a:t>
            </a:r>
          </a:p>
          <a:p>
            <a:r>
              <a:rPr lang="ru-RU" sz="1600" dirty="0" smtClean="0"/>
              <a:t>Каждая муниципальная программа увязывает бюджетные ассигнования с результатами их использования для достижения заявленных целей. Таким образом, программный бюджет призван повысить качество формирования и исполнения главного финансового документа.</a:t>
            </a:r>
            <a:endParaRPr lang="ru-RU" sz="1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643998" cy="642942"/>
          </a:xfrm>
        </p:spPr>
        <p:txBody>
          <a:bodyPr>
            <a:noAutofit/>
          </a:bodyPr>
          <a:lstStyle/>
          <a:p>
            <a:r>
              <a:rPr lang="ru-RU" sz="2800" b="1" i="1" dirty="0" smtClean="0"/>
              <a:t>Муниципальные программы Тегульдетского района</a:t>
            </a:r>
            <a:endParaRPr lang="ru-RU" sz="2800" b="1" i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1285858"/>
          <a:ext cx="8643998" cy="5143537"/>
        </p:xfrm>
        <a:graphic>
          <a:graphicData uri="http://schemas.openxmlformats.org/drawingml/2006/table">
            <a:tbl>
              <a:tblPr/>
              <a:tblGrid>
                <a:gridCol w="4092033"/>
                <a:gridCol w="1311759"/>
                <a:gridCol w="1079888"/>
                <a:gridCol w="1080430"/>
                <a:gridCol w="1079888"/>
              </a:tblGrid>
              <a:tr h="53585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Наименование муниципальных программ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2774" marR="327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Наименование КЦСР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2774" marR="327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Ассигнования на 2024 год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2774" marR="327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Ассигнования на 2025 год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2774" marR="327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Ассигнования на 2026 год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2774" marR="327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2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ВСЕГО</a:t>
                      </a:r>
                    </a:p>
                  </a:txBody>
                  <a:tcPr marL="32774" marR="327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2774" marR="327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193 994,3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2774" marR="327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56 317,1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2774" marR="327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1 356,6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2774" marR="327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142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Муниципальная программа «Противодействие экстремизму  и профилактика терроризма на территории муниципального образования «Тегульдетский район» на 2023-2025 годы»</a:t>
                      </a:r>
                    </a:p>
                  </a:txBody>
                  <a:tcPr marL="32774" marR="327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7950100001</a:t>
                      </a:r>
                    </a:p>
                  </a:txBody>
                  <a:tcPr marL="32774" marR="327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10,0</a:t>
                      </a:r>
                    </a:p>
                  </a:txBody>
                  <a:tcPr marL="32774" marR="327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10,0</a:t>
                      </a:r>
                    </a:p>
                  </a:txBody>
                  <a:tcPr marL="32774" marR="327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</a:t>
                      </a:r>
                    </a:p>
                  </a:txBody>
                  <a:tcPr marL="32774" marR="327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85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Муниципальная программа «Патриотическое воспитание граждан Тегульдетского района на 2024-2026 годы»</a:t>
                      </a:r>
                    </a:p>
                  </a:txBody>
                  <a:tcPr marL="32774" marR="327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7950200001</a:t>
                      </a:r>
                    </a:p>
                  </a:txBody>
                  <a:tcPr marL="32774" marR="327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297,0</a:t>
                      </a:r>
                    </a:p>
                  </a:txBody>
                  <a:tcPr marL="32774" marR="327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357,0</a:t>
                      </a:r>
                    </a:p>
                  </a:txBody>
                  <a:tcPr marL="32774" marR="327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297,0</a:t>
                      </a:r>
                    </a:p>
                  </a:txBody>
                  <a:tcPr marL="32774" marR="327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142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Муниципальная программа «Комплексное развитие сельских территорий Тегульдетского района на 2021-2024 годы с прогнозом на 2025 и 2026 годы»</a:t>
                      </a:r>
                    </a:p>
                  </a:txBody>
                  <a:tcPr marL="32774" marR="327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7950300000</a:t>
                      </a:r>
                    </a:p>
                  </a:txBody>
                  <a:tcPr marL="32774" marR="327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200,0</a:t>
                      </a:r>
                    </a:p>
                  </a:txBody>
                  <a:tcPr marL="32774" marR="327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200,0</a:t>
                      </a:r>
                    </a:p>
                  </a:txBody>
                  <a:tcPr marL="32774" marR="327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200,0</a:t>
                      </a:r>
                    </a:p>
                  </a:txBody>
                  <a:tcPr marL="32774" marR="327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142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Муниципальная программа «Развитие малого и среднего предпринимательства в Тегульдетском районе на 2023-2025 годы»</a:t>
                      </a:r>
                    </a:p>
                  </a:txBody>
                  <a:tcPr marL="32774" marR="327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7950400000</a:t>
                      </a:r>
                    </a:p>
                  </a:txBody>
                  <a:tcPr marL="32774" marR="327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39,3</a:t>
                      </a:r>
                    </a:p>
                  </a:txBody>
                  <a:tcPr marL="32774" marR="327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39,3</a:t>
                      </a:r>
                    </a:p>
                  </a:txBody>
                  <a:tcPr marL="32774" marR="327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</a:t>
                      </a:r>
                    </a:p>
                  </a:txBody>
                  <a:tcPr marL="32774" marR="327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85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Муниципальная программа «Профилактика правонарушений и наркомании в Тегульдетском районе на 2023-2025 годы»</a:t>
                      </a:r>
                    </a:p>
                  </a:txBody>
                  <a:tcPr marL="32774" marR="327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7950500001</a:t>
                      </a:r>
                    </a:p>
                  </a:txBody>
                  <a:tcPr marL="32774" marR="327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50,0</a:t>
                      </a:r>
                    </a:p>
                  </a:txBody>
                  <a:tcPr marL="32774" marR="327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50,0</a:t>
                      </a:r>
                    </a:p>
                  </a:txBody>
                  <a:tcPr marL="32774" marR="327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</a:t>
                      </a:r>
                    </a:p>
                  </a:txBody>
                  <a:tcPr marL="32774" marR="327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142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Муниципальная программа «Об организации временной занятости несовершеннолетних граждан в Тегульдетском районе на 2023-2025 годы»</a:t>
                      </a:r>
                    </a:p>
                  </a:txBody>
                  <a:tcPr marL="32774" marR="327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7950600001</a:t>
                      </a:r>
                    </a:p>
                  </a:txBody>
                  <a:tcPr marL="32774" marR="327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282,7</a:t>
                      </a:r>
                    </a:p>
                  </a:txBody>
                  <a:tcPr marL="32774" marR="327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282,7</a:t>
                      </a:r>
                    </a:p>
                  </a:txBody>
                  <a:tcPr marL="32774" marR="327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</a:t>
                      </a:r>
                    </a:p>
                  </a:txBody>
                  <a:tcPr marL="32774" marR="327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4" y="285728"/>
          <a:ext cx="8715437" cy="6357984"/>
        </p:xfrm>
        <a:graphic>
          <a:graphicData uri="http://schemas.openxmlformats.org/drawingml/2006/table">
            <a:tbl>
              <a:tblPr/>
              <a:tblGrid>
                <a:gridCol w="4125851"/>
                <a:gridCol w="1322600"/>
                <a:gridCol w="1088812"/>
                <a:gridCol w="1089362"/>
                <a:gridCol w="1088812"/>
              </a:tblGrid>
              <a:tr h="60201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Times New Roman"/>
                          <a:cs typeface="Times New Roman"/>
                        </a:rPr>
                        <a:t>Муниципальная программа «Старшее поколение на 2023-2025 годы»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7950700000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260,4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260,3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529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Times New Roman"/>
                          <a:cs typeface="Times New Roman"/>
                        </a:rPr>
                        <a:t>Муниципальная программа «Повышение безопасности дорожного движения на территории Тегульдетского района на 2023-2025 годы»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Times New Roman"/>
                          <a:cs typeface="Times New Roman"/>
                        </a:rPr>
                        <a:t>7950800001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50,0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50,0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529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Times New Roman"/>
                          <a:cs typeface="Times New Roman"/>
                        </a:rPr>
                        <a:t>Муниципальная программа «Развитие физической культуры, спорта и формирование здорового образа жизни населения Тегульдетского района на 2024-2026 годы»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Times New Roman"/>
                          <a:cs typeface="Times New Roman"/>
                        </a:rPr>
                        <a:t>7950900000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1 725,8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563,6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563,6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01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Times New Roman"/>
                          <a:cs typeface="Times New Roman"/>
                        </a:rPr>
                        <a:t>Муниципальная программа «Развитие культуры Tегульдетского района на 2023-2025 годы»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Times New Roman"/>
                          <a:cs typeface="Times New Roman"/>
                        </a:rPr>
                        <a:t>7951000000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Times New Roman"/>
                          <a:cs typeface="Times New Roman"/>
                        </a:rPr>
                        <a:t>47 761,2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50 420,4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01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Times New Roman"/>
                          <a:cs typeface="Times New Roman"/>
                        </a:rPr>
                        <a:t>Муниципальная программа «Развитие малых форм хозяйствования в Тегульдетском районе на 2023-2025 годы»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7951100001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Times New Roman"/>
                          <a:cs typeface="Times New Roman"/>
                        </a:rPr>
                        <a:t>5,0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Times New Roman"/>
                          <a:cs typeface="Times New Roman"/>
                        </a:rPr>
                        <a:t>5,0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01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Times New Roman"/>
                          <a:cs typeface="Times New Roman"/>
                        </a:rPr>
                        <a:t>Муниципальная программа «Развитие туризма на территории Тегульдетского района на 2023-2025 годы»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7951200001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Times New Roman"/>
                          <a:cs typeface="Times New Roman"/>
                        </a:rPr>
                        <a:t>160,0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Times New Roman"/>
                          <a:cs typeface="Times New Roman"/>
                        </a:rPr>
                        <a:t>190,0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01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Муниципальная программа «Улучшение условий и охраны труда в Тегульдетском районе на 2023-2025 годы»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7951300001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Times New Roman"/>
                          <a:cs typeface="Times New Roman"/>
                        </a:rPr>
                        <a:t>33,4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Times New Roman"/>
                          <a:cs typeface="Times New Roman"/>
                        </a:rPr>
                        <a:t>33,4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01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Муниципальная программа « Формирование доступной среды в Тегульдетском районе на 2023-2025 годы»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7951500001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100,0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Times New Roman"/>
                          <a:cs typeface="Times New Roman"/>
                        </a:rPr>
                        <a:t>100,0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529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Times New Roman"/>
                          <a:cs typeface="Times New Roman"/>
                        </a:rPr>
                        <a:t>Муниципальная программа «Энергосбережение и повышение энергетической эффективности на территории Тегульдетского района на период 2024-2026 годы»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Times New Roman"/>
                          <a:cs typeface="Times New Roman"/>
                        </a:rPr>
                        <a:t>7951700000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346,0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292,0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Times New Roman"/>
                          <a:cs typeface="Times New Roman"/>
                        </a:rPr>
                        <a:t>292,0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571480"/>
            <a:ext cx="7829576" cy="1095046"/>
          </a:xfrm>
        </p:spPr>
        <p:txBody>
          <a:bodyPr>
            <a:normAutofit/>
          </a:bodyPr>
          <a:lstStyle/>
          <a:p>
            <a:pPr algn="ctr"/>
            <a:r>
              <a:rPr lang="ru-RU" sz="2400" b="1" i="1" dirty="0" smtClean="0"/>
              <a:t>УВАЖАЕМЫЕ ЖИТЕЛИ ТЕГУЛЬДЕТСКОГО РАЙОНА!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i="1" dirty="0" smtClean="0"/>
              <a:t>«Бюджет для граждан» - </a:t>
            </a:r>
            <a:r>
              <a:rPr lang="ru-RU" sz="3100" i="1" dirty="0" smtClean="0"/>
              <a:t>аналитический документ, </a:t>
            </a:r>
            <a:r>
              <a:rPr lang="ru-RU" sz="3100" dirty="0" smtClean="0"/>
              <a:t>разрабатываемый в целях предоставления гражданам актуальной информации о бюджете Тегульдетского района в доступной и понятной форме.</a:t>
            </a:r>
          </a:p>
          <a:p>
            <a:pPr algn="ctr">
              <a:buNone/>
            </a:pPr>
            <a:r>
              <a:rPr lang="ru-RU" sz="3100" dirty="0" smtClean="0"/>
              <a:t> В нем  отражены  основные параметры </a:t>
            </a:r>
          </a:p>
          <a:p>
            <a:pPr algn="ctr">
              <a:buNone/>
            </a:pPr>
            <a:r>
              <a:rPr lang="ru-RU" sz="3100" dirty="0" smtClean="0"/>
              <a:t>бюджета Тегульдетского района на 2024 год и плановый период 2025 и 2026 годов.</a:t>
            </a:r>
          </a:p>
          <a:p>
            <a:endParaRPr lang="ru-RU" i="1" dirty="0" smtClean="0"/>
          </a:p>
          <a:p>
            <a:r>
              <a:rPr lang="ru-RU" i="1" dirty="0" smtClean="0"/>
              <a:t> Каждый житель Тегульдетского района является участником формирования бюджета с одной стороны, как налогоплательщик, наполняя доходы бюджета, с другой — он получает часть расходов как потребитель общественных услуг. </a:t>
            </a:r>
            <a:endParaRPr lang="ru-RU" i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357166"/>
          <a:ext cx="8715434" cy="6286544"/>
        </p:xfrm>
        <a:graphic>
          <a:graphicData uri="http://schemas.openxmlformats.org/drawingml/2006/table">
            <a:tbl>
              <a:tblPr/>
              <a:tblGrid>
                <a:gridCol w="4125850"/>
                <a:gridCol w="1322599"/>
                <a:gridCol w="1088812"/>
                <a:gridCol w="1089361"/>
                <a:gridCol w="1088812"/>
              </a:tblGrid>
              <a:tr h="57150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"/>
                          <a:ea typeface="Times New Roman"/>
                          <a:cs typeface="Times New Roman"/>
                        </a:rPr>
                        <a:t>Муниципальная программа «Развитие информационного общества в Тегульдетском районе на 2022 - 2024 годы»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7952300242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1 014,5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"/>
                          <a:ea typeface="Times New Roman"/>
                          <a:cs typeface="Times New Roman"/>
                        </a:rPr>
                        <a:t>Муниципальная программа «Развитие транспортной инфраструктуры в Тегульдетском районе на 2022-2024 годы»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"/>
                          <a:ea typeface="Times New Roman"/>
                          <a:cs typeface="Times New Roman"/>
                        </a:rPr>
                        <a:t>7952400000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889,1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5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Муниципальная программа «Формирование законопослушного поведения участников дорожного движения в муниципальном образовании «Тегульдетский район» на 2023- 2025 годы»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"/>
                          <a:ea typeface="Times New Roman"/>
                          <a:cs typeface="Times New Roman"/>
                        </a:rPr>
                        <a:t>7952500001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"/>
                          <a:ea typeface="Times New Roman"/>
                          <a:cs typeface="Times New Roman"/>
                        </a:rPr>
                        <a:t>50,0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50,0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5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Муниципальная программа «Развитие коммунальной инфраструктуры в Тегульдетском районе на период с 2023 до 2025 года»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7952600000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5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Муниципальная программа «Эффективное управление муниципальными финансами Тегульдетского района на 2022-2024 годы»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7952700000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"/>
                          <a:ea typeface="Times New Roman"/>
                          <a:cs typeface="Times New Roman"/>
                        </a:rPr>
                        <a:t>48 182,1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Муниципальная программа «Обеспечение безопасности Тегульдетского района на 2023-2025 годы»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7952800000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"/>
                          <a:ea typeface="Times New Roman"/>
                          <a:cs typeface="Times New Roman"/>
                        </a:rPr>
                        <a:t>3 410,4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3 410,4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"/>
                          <a:ea typeface="Times New Roman"/>
                          <a:cs typeface="Times New Roman"/>
                        </a:rPr>
                        <a:t>Муниципальная программа «Развитие муниципальной службы в Тегульдетском районе на 2022-2024 годы»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7955000201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"/>
                          <a:ea typeface="Times New Roman"/>
                          <a:cs typeface="Times New Roman"/>
                        </a:rPr>
                        <a:t>20,0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Муниципальная программа «Развитие образования в Тегульдетском районе на 2022 -2024 годы»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7957000000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89 104,4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5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Муниципальная программа «Сохранение и укрепление общественного здоровья на территории Тегульдетского района на территории Тегульдетского района на 2024-2026 годы»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7956000001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3,0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3,0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"/>
                          <a:ea typeface="Times New Roman"/>
                          <a:cs typeface="Times New Roman"/>
                        </a:rPr>
                        <a:t>4,0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56" marR="41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9538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800" b="1" i="1" dirty="0" smtClean="0"/>
              <a:t>Расходы районного бюджета на 2024 год и на плановый период 2025 и 2026 годов предусмотрены в рамках государственных программ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214422"/>
          <a:ext cx="8715435" cy="5510986"/>
        </p:xfrm>
        <a:graphic>
          <a:graphicData uri="http://schemas.openxmlformats.org/drawingml/2006/table">
            <a:tbl>
              <a:tblPr/>
              <a:tblGrid>
                <a:gridCol w="4653977"/>
                <a:gridCol w="1391023"/>
                <a:gridCol w="1391023"/>
                <a:gridCol w="1279412"/>
              </a:tblGrid>
              <a:tr h="1574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/>
                          <a:ea typeface="Times New Roman"/>
                          <a:cs typeface="Times New Roman"/>
                        </a:rPr>
                        <a:t>Наименование показателей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/>
                          <a:ea typeface="Times New Roman"/>
                          <a:cs typeface="Times New Roman"/>
                        </a:rPr>
                        <a:t>2024 год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/>
                          <a:ea typeface="Times New Roman"/>
                          <a:cs typeface="Times New Roman"/>
                        </a:rPr>
                        <a:t>2025 год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/>
                          <a:ea typeface="Times New Roman"/>
                          <a:cs typeface="Times New Roman"/>
                        </a:rPr>
                        <a:t>2026 год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latin typeface="Arial"/>
                          <a:ea typeface="Times New Roman"/>
                          <a:cs typeface="Times New Roman"/>
                        </a:rPr>
                        <a:t>253 929,6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latin typeface="Arial"/>
                          <a:ea typeface="Times New Roman"/>
                          <a:cs typeface="Times New Roman"/>
                        </a:rPr>
                        <a:t>253 762,2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latin typeface="Arial"/>
                          <a:ea typeface="Times New Roman"/>
                          <a:cs typeface="Times New Roman"/>
                        </a:rPr>
                        <a:t>253 895,9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"/>
                          <a:ea typeface="Times New Roman"/>
                          <a:cs typeface="Times New Roman"/>
                        </a:rPr>
                        <a:t>Государственная программа «Развитие молодежной политики, физической культуры и спорта в Томской области»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Arial"/>
                          <a:ea typeface="Times New Roman"/>
                          <a:cs typeface="Times New Roman"/>
                        </a:rPr>
                        <a:t>2 429,00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2 429,00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2 429,00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Государственная программа «Улучшение инвестиционного климата и развитие экспорта Томской области»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Arial"/>
                          <a:ea typeface="Times New Roman"/>
                          <a:cs typeface="Times New Roman"/>
                        </a:rPr>
                        <a:t>28,6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Arial"/>
                          <a:ea typeface="Times New Roman"/>
                          <a:cs typeface="Times New Roman"/>
                        </a:rPr>
                        <a:t>28,6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Arial"/>
                          <a:ea typeface="Times New Roman"/>
                          <a:cs typeface="Times New Roman"/>
                        </a:rPr>
                        <a:t>28,6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732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Государственная программа «Развитие предпринимательства и повышение эффективности государственного управления социально-экономическим развитием Томской области»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"/>
                          <a:ea typeface="Times New Roman"/>
                          <a:cs typeface="Times New Roman"/>
                        </a:rPr>
                        <a:t>Государственная программа «Развитие культуры в Томской области»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Arial"/>
                          <a:ea typeface="Times New Roman"/>
                          <a:cs typeface="Times New Roman"/>
                        </a:rPr>
                        <a:t>623,5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Arial"/>
                          <a:ea typeface="Times New Roman"/>
                          <a:cs typeface="Times New Roman"/>
                        </a:rPr>
                        <a:t>535,5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Arial"/>
                          <a:ea typeface="Times New Roman"/>
                          <a:cs typeface="Times New Roman"/>
                        </a:rPr>
                        <a:t>535,5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48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Государственная программа «Социальная поддержка населения Томской области»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Arial"/>
                          <a:ea typeface="Times New Roman"/>
                          <a:cs typeface="Times New Roman"/>
                        </a:rPr>
                        <a:t>50 821,9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Arial"/>
                          <a:ea typeface="Times New Roman"/>
                          <a:cs typeface="Times New Roman"/>
                        </a:rPr>
                        <a:t>50 774,0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Arial"/>
                          <a:ea typeface="Times New Roman"/>
                          <a:cs typeface="Times New Roman"/>
                        </a:rPr>
                        <a:t>50 787,4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Государственная программа «Развитие рынка труда в Томской области»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118,8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Arial"/>
                          <a:ea typeface="Times New Roman"/>
                          <a:cs typeface="Times New Roman"/>
                        </a:rPr>
                        <a:t>118,8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Arial"/>
                          <a:ea typeface="Times New Roman"/>
                          <a:cs typeface="Times New Roman"/>
                        </a:rPr>
                        <a:t>118,8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48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Государственная программа «Жилье и городская среда Томской области»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43,1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Arial"/>
                          <a:ea typeface="Times New Roman"/>
                          <a:cs typeface="Times New Roman"/>
                        </a:rPr>
                        <a:t>43,1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Arial"/>
                          <a:ea typeface="Times New Roman"/>
                          <a:cs typeface="Times New Roman"/>
                        </a:rPr>
                        <a:t>43,1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8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Государственная программа «Повышение эффективности регионального и муниципального управления в Томской области»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906,1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Arial"/>
                          <a:ea typeface="Times New Roman"/>
                          <a:cs typeface="Times New Roman"/>
                        </a:rPr>
                        <a:t>906,1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Arial"/>
                          <a:ea typeface="Times New Roman"/>
                          <a:cs typeface="Times New Roman"/>
                        </a:rPr>
                        <a:t>906,1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732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Государственная программа «Эффективное управление региональными финансами, государственными закупками и совершенствование межбюджетных отношений в Томской области»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Arial"/>
                          <a:ea typeface="Times New Roman"/>
                          <a:cs typeface="Times New Roman"/>
                        </a:rPr>
                        <a:t>8 608,0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10 074,9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Arial"/>
                          <a:ea typeface="Times New Roman"/>
                          <a:cs typeface="Times New Roman"/>
                        </a:rPr>
                        <a:t>10 239,4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3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Государственная программа «Развитие сельского хозяйства, рынков сырья и продовольствия в Томской области»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2 413,2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2 389,2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Arial"/>
                          <a:ea typeface="Times New Roman"/>
                          <a:cs typeface="Times New Roman"/>
                        </a:rPr>
                        <a:t>2 389,2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Государственная программа «Развитие образования в Томской области»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187 937,4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Arial"/>
                          <a:ea typeface="Times New Roman"/>
                          <a:cs typeface="Times New Roman"/>
                        </a:rPr>
                        <a:t>186 463,0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Arial"/>
                          <a:ea typeface="Times New Roman"/>
                          <a:cs typeface="Times New Roman"/>
                        </a:rPr>
                        <a:t>186 418,8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16908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i="1" dirty="0" smtClean="0">
                <a:latin typeface="Batang" pitchFamily="18" charset="-127"/>
                <a:ea typeface="Batang" pitchFamily="18" charset="-127"/>
              </a:rPr>
              <a:t>               </a:t>
            </a:r>
            <a:r>
              <a:rPr lang="ru-RU" b="1" dirty="0" smtClean="0">
                <a:latin typeface="Constantia" pitchFamily="18" charset="0"/>
              </a:rPr>
              <a:t>«Бюджет для граждан» </a:t>
            </a:r>
          </a:p>
          <a:p>
            <a:pPr algn="ctr">
              <a:buNone/>
            </a:pPr>
            <a:r>
              <a:rPr lang="ru-RU" b="1" dirty="0" smtClean="0">
                <a:latin typeface="Constantia" pitchFamily="18" charset="0"/>
              </a:rPr>
              <a:t>подготовлен Финансовым отделом </a:t>
            </a:r>
          </a:p>
          <a:p>
            <a:pPr algn="ctr">
              <a:buNone/>
            </a:pPr>
            <a:r>
              <a:rPr lang="ru-RU" b="1" dirty="0" smtClean="0">
                <a:latin typeface="Constantia" pitchFamily="18" charset="0"/>
              </a:rPr>
              <a:t>Администрации Тегульдетского района</a:t>
            </a:r>
          </a:p>
          <a:p>
            <a:pPr algn="ctr"/>
            <a:endParaRPr lang="ru-RU" b="1" dirty="0" smtClean="0">
              <a:latin typeface="Constantia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Томская область,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Тегульдетский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район, с.Тегульдет, ул.Ленина,97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тел. 8(38246)2-15-93, </a:t>
            </a:r>
            <a:r>
              <a:rPr lang="en-US" u="sng" dirty="0" smtClean="0">
                <a:hlinkClick r:id="rId2"/>
              </a:rPr>
              <a:t>tgd-fo@tomsk.gov.ru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Constantia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Constantia" pitchFamily="18" charset="0"/>
              </a:rPr>
              <a:t>Информацию о бюджете можно получить на официальном сайте Тегульдетского района по адресу </a:t>
            </a:r>
            <a:r>
              <a:rPr lang="en-US" b="1" dirty="0" smtClean="0">
                <a:latin typeface="Constantia" pitchFamily="18" charset="0"/>
              </a:rPr>
              <a:t>teguldet.tomsk.ru</a:t>
            </a:r>
            <a:endParaRPr lang="ru-RU" b="1" dirty="0" smtClean="0">
              <a:latin typeface="Constantia" pitchFamily="18" charset="0"/>
            </a:endParaRPr>
          </a:p>
          <a:p>
            <a:pPr>
              <a:buNone/>
            </a:pPr>
            <a:endParaRPr lang="ru-RU" b="1" i="1" dirty="0" smtClean="0">
              <a:latin typeface="Batang" pitchFamily="18" charset="-127"/>
              <a:ea typeface="Batang" pitchFamily="18" charset="-127"/>
            </a:endParaRPr>
          </a:p>
          <a:p>
            <a:endParaRPr lang="ru-RU" b="1" i="1" dirty="0" smtClean="0">
              <a:latin typeface="Batang" pitchFamily="18" charset="-127"/>
              <a:ea typeface="Batang" pitchFamily="18" charset="-127"/>
            </a:endParaRPr>
          </a:p>
          <a:p>
            <a:endParaRPr lang="ru-RU" b="1" i="1" dirty="0" smtClean="0">
              <a:latin typeface="Batang" pitchFamily="18" charset="-127"/>
              <a:ea typeface="Batang" pitchFamily="18" charset="-127"/>
            </a:endParaRPr>
          </a:p>
          <a:p>
            <a:endParaRPr lang="ru-RU" b="1" i="1" dirty="0" smtClean="0">
              <a:latin typeface="Batang" pitchFamily="18" charset="-127"/>
              <a:ea typeface="Batang" pitchFamily="18" charset="-127"/>
            </a:endParaRPr>
          </a:p>
          <a:p>
            <a:endParaRPr lang="ru-RU" b="1" i="1" dirty="0" smtClean="0">
              <a:latin typeface="Batang" pitchFamily="18" charset="-127"/>
              <a:ea typeface="Batang" pitchFamily="18" charset="-127"/>
            </a:endParaRPr>
          </a:p>
          <a:p>
            <a:pPr>
              <a:buNone/>
            </a:pPr>
            <a:r>
              <a:rPr lang="ru-RU" sz="4600" b="1" i="1" dirty="0" smtClean="0">
                <a:latin typeface="Batang" pitchFamily="18" charset="-127"/>
                <a:ea typeface="Batang" pitchFamily="18" charset="-127"/>
              </a:rPr>
              <a:t>             Спасибо за внимание!</a:t>
            </a:r>
            <a:endParaRPr lang="ru-RU" sz="4600" b="1" i="1" dirty="0"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Что такое бюджет?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736"/>
            <a:ext cx="8501122" cy="5286412"/>
          </a:xfrm>
        </p:spPr>
        <p:txBody>
          <a:bodyPr>
            <a:normAutofit/>
          </a:bodyPr>
          <a:lstStyle/>
          <a:p>
            <a:r>
              <a:rPr lang="ru-RU" sz="2000" b="1" i="1" dirty="0" smtClean="0"/>
              <a:t>Бюджет</a:t>
            </a:r>
            <a:r>
              <a:rPr lang="ru-RU" sz="2000" i="1" dirty="0" smtClean="0"/>
              <a:t>- это форма образования и расходования денежных средств, предназначенных для финансового обеспечения задач и функций государственного и местного самоуправления.</a:t>
            </a:r>
          </a:p>
          <a:p>
            <a:r>
              <a:rPr lang="ru-RU" sz="2000" b="1" i="1" dirty="0" smtClean="0"/>
              <a:t>Бюджет муниципального района- </a:t>
            </a:r>
            <a:r>
              <a:rPr lang="ru-RU" sz="2000" i="1" dirty="0" smtClean="0"/>
              <a:t>фонд денежных средств , находящийся в распоряжении органов местного самоуправления и обеспечивающий решение вопросов местного значения.</a:t>
            </a:r>
          </a:p>
          <a:p>
            <a:endParaRPr lang="ru-RU" sz="2000" i="1" dirty="0"/>
          </a:p>
        </p:txBody>
      </p:sp>
      <p:sp>
        <p:nvSpPr>
          <p:cNvPr id="4" name="Овал 3"/>
          <p:cNvSpPr/>
          <p:nvPr/>
        </p:nvSpPr>
        <p:spPr>
          <a:xfrm>
            <a:off x="3071802" y="4714884"/>
            <a:ext cx="2786082" cy="1857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МЕСТНЫЙ БЮДЖЕТ</a:t>
            </a:r>
            <a:endParaRPr lang="ru-RU" b="1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214282" y="4643446"/>
            <a:ext cx="2786082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НАЛОГОВЫЕ ДОХОДЫ</a:t>
            </a:r>
            <a:endParaRPr lang="ru-RU" dirty="0"/>
          </a:p>
        </p:txBody>
      </p:sp>
      <p:sp>
        <p:nvSpPr>
          <p:cNvPr id="8" name="Стрелка влево 7"/>
          <p:cNvSpPr/>
          <p:nvPr/>
        </p:nvSpPr>
        <p:spPr>
          <a:xfrm>
            <a:off x="5857884" y="4714884"/>
            <a:ext cx="2571768" cy="10001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НЕНАЛОГОВЫЕ ДОХОДЫ</a:t>
            </a:r>
            <a:endParaRPr lang="ru-RU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142844" y="5786454"/>
            <a:ext cx="2857520" cy="10715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БЕЗВОЗМЕЗДНЫЕ ПОСТУПЛЕНИЯ</a:t>
            </a:r>
            <a:endParaRPr lang="ru-RU" dirty="0"/>
          </a:p>
        </p:txBody>
      </p:sp>
      <p:sp>
        <p:nvSpPr>
          <p:cNvPr id="11" name="Стрелка влево 10"/>
          <p:cNvSpPr/>
          <p:nvPr/>
        </p:nvSpPr>
        <p:spPr>
          <a:xfrm>
            <a:off x="6000760" y="5715016"/>
            <a:ext cx="2428892" cy="10001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ДРУГИЕ ДОХОДЫ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169080"/>
          </a:xfrm>
        </p:spPr>
        <p:txBody>
          <a:bodyPr>
            <a:normAutofit fontScale="92500" lnSpcReduction="10000"/>
          </a:bodyPr>
          <a:lstStyle/>
          <a:p>
            <a:r>
              <a:rPr lang="ru-RU" sz="3500" b="1" i="1" dirty="0" smtClean="0"/>
              <a:t>Бюджет</a:t>
            </a:r>
            <a:r>
              <a:rPr lang="ru-RU" dirty="0" smtClean="0"/>
              <a:t> формируется </a:t>
            </a:r>
            <a:r>
              <a:rPr lang="ru-RU" b="1" dirty="0" smtClean="0"/>
              <a:t>программным методом</a:t>
            </a:r>
            <a:r>
              <a:rPr lang="ru-RU" dirty="0" smtClean="0"/>
              <a:t>. Разработка и принятие программного бюджета позволяет распределить расходы, направленные на достижение конкретных результатов с максимальной эффективностью. </a:t>
            </a:r>
          </a:p>
          <a:p>
            <a:r>
              <a:rPr lang="ru-RU" b="1" i="1" dirty="0" smtClean="0"/>
              <a:t>Муниципальная программа </a:t>
            </a:r>
            <a:r>
              <a:rPr lang="ru-RU" dirty="0" smtClean="0"/>
              <a:t>содержит цели, задачи и показатели эффективности, которые в конечном итоге характеризуют достигнутый результат при исполнении бюджета. Значения показателей характеризуют, какого уровня достигнут результат – высокого или низкого, и какие новые решения необходимо принять.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i="1" dirty="0" smtClean="0"/>
              <a:t>Основные этапы бюджетного процесса</a:t>
            </a:r>
            <a:endParaRPr lang="ru-RU" sz="2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142984"/>
            <a:ext cx="9001156" cy="1785950"/>
          </a:xfrm>
        </p:spPr>
        <p:txBody>
          <a:bodyPr>
            <a:normAutofit fontScale="62500" lnSpcReduction="20000"/>
          </a:bodyPr>
          <a:lstStyle/>
          <a:p>
            <a:r>
              <a:rPr lang="ru-RU" b="1" i="1" dirty="0" smtClean="0"/>
              <a:t>Бюджетный процесс </a:t>
            </a:r>
            <a:r>
              <a:rPr lang="ru-RU" dirty="0" smtClean="0"/>
              <a:t>– это деятельность органов государственной власти, органов местного самоуправления и иных участников бюджетного процесса по составлению и рассмотрению проектов бюджетов, утверждению и исполнению бюджетов, контролю за их исполнением, осуществлению бюджетного учета, внешней проверке, рассмотрению и утверждению бюджетной отчетности. </a:t>
            </a:r>
            <a:endParaRPr lang="ru-RU" dirty="0"/>
          </a:p>
        </p:txBody>
      </p:sp>
      <p:sp>
        <p:nvSpPr>
          <p:cNvPr id="5" name="Прямоугольник с двумя скругленными соседними углами 4"/>
          <p:cNvSpPr/>
          <p:nvPr/>
        </p:nvSpPr>
        <p:spPr>
          <a:xfrm>
            <a:off x="428596" y="2786058"/>
            <a:ext cx="3929090" cy="771524"/>
          </a:xfrm>
          <a:prstGeom prst="round2SameRect">
            <a:avLst/>
          </a:prstGeom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Разработка и составление проекта бюджета</a:t>
            </a:r>
            <a:endParaRPr lang="ru-RU" dirty="0"/>
          </a:p>
        </p:txBody>
      </p:sp>
      <p:sp>
        <p:nvSpPr>
          <p:cNvPr id="7" name="Прямоугольник с двумя скругленными соседними углами 6"/>
          <p:cNvSpPr/>
          <p:nvPr/>
        </p:nvSpPr>
        <p:spPr>
          <a:xfrm>
            <a:off x="2000232" y="3714752"/>
            <a:ext cx="4071966" cy="642942"/>
          </a:xfrm>
          <a:prstGeom prst="round2SameRect">
            <a:avLst/>
          </a:prstGeom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Рассмотрение и утверждение проекта бюджета</a:t>
            </a:r>
            <a:endParaRPr lang="ru-RU" dirty="0"/>
          </a:p>
        </p:txBody>
      </p:sp>
      <p:sp>
        <p:nvSpPr>
          <p:cNvPr id="8" name="Прямоугольник с двумя скругленными соседними углами 7"/>
          <p:cNvSpPr/>
          <p:nvPr/>
        </p:nvSpPr>
        <p:spPr>
          <a:xfrm>
            <a:off x="3500430" y="4500570"/>
            <a:ext cx="3857652" cy="785818"/>
          </a:xfrm>
          <a:prstGeom prst="round2SameRect">
            <a:avLst/>
          </a:prstGeom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Исполнение бюджета</a:t>
            </a:r>
            <a:endParaRPr lang="ru-RU" dirty="0"/>
          </a:p>
        </p:txBody>
      </p:sp>
      <p:sp>
        <p:nvSpPr>
          <p:cNvPr id="10" name="Прямоугольник с двумя скругленными соседними углами 9"/>
          <p:cNvSpPr/>
          <p:nvPr/>
        </p:nvSpPr>
        <p:spPr>
          <a:xfrm>
            <a:off x="4857752" y="5429264"/>
            <a:ext cx="4143404" cy="857256"/>
          </a:xfrm>
          <a:prstGeom prst="round2SameRect">
            <a:avLst/>
          </a:prstGeom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Контроль за исполнением и утверждение отчета об исполнении бюджета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i="1" dirty="0" smtClean="0"/>
              <a:t>Доходы бюджета</a:t>
            </a:r>
            <a:endParaRPr lang="ru-RU" sz="3600" b="1" i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4282" y="2143116"/>
            <a:ext cx="2428892" cy="3286148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altLang="ru-RU" sz="1600" b="1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Налоговые доходы</a:t>
            </a:r>
          </a:p>
          <a:p>
            <a:r>
              <a:rPr lang="ru-RU" altLang="ru-RU" sz="1050" dirty="0" smtClean="0"/>
              <a:t>Поступления от уплаты </a:t>
            </a:r>
          </a:p>
          <a:p>
            <a:r>
              <a:rPr lang="ru-RU" altLang="ru-RU" sz="1050" dirty="0" smtClean="0"/>
              <a:t>налогов, установленных </a:t>
            </a:r>
          </a:p>
          <a:p>
            <a:r>
              <a:rPr lang="ru-RU" altLang="ru-RU" sz="1050" dirty="0" smtClean="0"/>
              <a:t>Налоговым Кодексом РФ:</a:t>
            </a:r>
          </a:p>
          <a:p>
            <a:r>
              <a:rPr lang="ru-RU" altLang="ru-RU" sz="1050" dirty="0" smtClean="0"/>
              <a:t>-налог на доходы </a:t>
            </a:r>
          </a:p>
          <a:p>
            <a:r>
              <a:rPr lang="ru-RU" altLang="ru-RU" sz="1050" dirty="0" smtClean="0"/>
              <a:t>физических лиц;</a:t>
            </a:r>
          </a:p>
          <a:p>
            <a:pPr>
              <a:buFontTx/>
              <a:buChar char="-"/>
            </a:pPr>
            <a:r>
              <a:rPr lang="ru-RU" altLang="ru-RU" sz="1050" dirty="0" smtClean="0"/>
              <a:t>акцизы;</a:t>
            </a:r>
          </a:p>
          <a:p>
            <a:r>
              <a:rPr lang="ru-RU" altLang="ru-RU" sz="1050" dirty="0" smtClean="0"/>
              <a:t>-налог, взимаемый </a:t>
            </a:r>
          </a:p>
          <a:p>
            <a:r>
              <a:rPr lang="ru-RU" altLang="ru-RU" sz="1050" dirty="0" smtClean="0"/>
              <a:t>в связи с применением </a:t>
            </a:r>
          </a:p>
          <a:p>
            <a:r>
              <a:rPr lang="ru-RU" altLang="ru-RU" sz="1050" dirty="0" smtClean="0"/>
              <a:t>упрощенной системы</a:t>
            </a:r>
          </a:p>
          <a:p>
            <a:r>
              <a:rPr lang="ru-RU" altLang="ru-RU" sz="1050" dirty="0" smtClean="0"/>
              <a:t> налогообложения;</a:t>
            </a:r>
          </a:p>
          <a:p>
            <a:r>
              <a:rPr lang="ru-RU" altLang="ru-RU" sz="1050" dirty="0" smtClean="0"/>
              <a:t>-единый налог на вмененный </a:t>
            </a:r>
          </a:p>
          <a:p>
            <a:r>
              <a:rPr lang="ru-RU" altLang="ru-RU" sz="1050" dirty="0" smtClean="0"/>
              <a:t>доход для отдельных</a:t>
            </a:r>
          </a:p>
          <a:p>
            <a:r>
              <a:rPr lang="ru-RU" altLang="ru-RU" sz="1050" dirty="0" smtClean="0"/>
              <a:t>видов деятельности;</a:t>
            </a:r>
          </a:p>
          <a:p>
            <a:pPr>
              <a:buFontTx/>
              <a:buChar char="-"/>
            </a:pPr>
            <a:r>
              <a:rPr lang="ru-RU" altLang="ru-RU" sz="1050" dirty="0" smtClean="0"/>
              <a:t>госпошлина</a:t>
            </a:r>
            <a:endParaRPr lang="ru-RU" altLang="ru-RU" sz="105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14678" y="2143116"/>
            <a:ext cx="2357454" cy="335758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Неналоговые доходы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600" b="1" i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r>
              <a:rPr lang="ru-RU" altLang="ru-RU" sz="1100" dirty="0" smtClean="0"/>
              <a:t>Платежи, установленные</a:t>
            </a:r>
          </a:p>
          <a:p>
            <a:r>
              <a:rPr lang="ru-RU" altLang="ru-RU" sz="1100" dirty="0" smtClean="0"/>
              <a:t> законодательством </a:t>
            </a:r>
          </a:p>
          <a:p>
            <a:r>
              <a:rPr lang="ru-RU" altLang="ru-RU" sz="1100" dirty="0" smtClean="0"/>
              <a:t>Российской Федерации:</a:t>
            </a:r>
          </a:p>
          <a:p>
            <a:r>
              <a:rPr lang="ru-RU" altLang="ru-RU" sz="1100" dirty="0" smtClean="0"/>
              <a:t>-доходы от платных услуг;</a:t>
            </a:r>
          </a:p>
          <a:p>
            <a:r>
              <a:rPr lang="ru-RU" altLang="ru-RU" sz="1100" dirty="0" smtClean="0"/>
              <a:t>-доходы от использования</a:t>
            </a:r>
          </a:p>
          <a:p>
            <a:r>
              <a:rPr lang="ru-RU" altLang="ru-RU" sz="1100" dirty="0" smtClean="0"/>
              <a:t>муниципального имущества;</a:t>
            </a:r>
          </a:p>
          <a:p>
            <a:r>
              <a:rPr lang="ru-RU" altLang="ru-RU" sz="1100" dirty="0" smtClean="0"/>
              <a:t>-штрафы за нарушение </a:t>
            </a:r>
          </a:p>
          <a:p>
            <a:r>
              <a:rPr lang="ru-RU" altLang="ru-RU" sz="1100" dirty="0" smtClean="0"/>
              <a:t>законодательства;</a:t>
            </a:r>
          </a:p>
          <a:p>
            <a:r>
              <a:rPr lang="ru-RU" altLang="ru-RU" sz="1100" dirty="0" smtClean="0"/>
              <a:t>-прочие неналоговые доходы</a:t>
            </a:r>
            <a:endParaRPr lang="ru-RU" altLang="ru-RU" sz="11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286512" y="2143116"/>
            <a:ext cx="2143140" cy="3286148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ru-RU" sz="1200" dirty="0" smtClean="0"/>
          </a:p>
          <a:p>
            <a:pPr algn="ctr"/>
            <a:endParaRPr lang="ru-RU" altLang="ru-RU" sz="1200" dirty="0" smtClean="0"/>
          </a:p>
          <a:p>
            <a:pPr algn="ctr"/>
            <a:endParaRPr lang="ru-RU" altLang="ru-RU" sz="1200" dirty="0" smtClean="0"/>
          </a:p>
          <a:p>
            <a:pPr algn="ctr"/>
            <a:r>
              <a:rPr lang="ru-RU" altLang="ru-RU" sz="1600" b="1" i="1" dirty="0" smtClean="0"/>
              <a:t>Безвозмездные поступления</a:t>
            </a:r>
          </a:p>
          <a:p>
            <a:pPr algn="ctr"/>
            <a:endParaRPr lang="ru-RU" altLang="ru-RU" sz="1600" b="1" i="1" dirty="0" smtClean="0"/>
          </a:p>
          <a:p>
            <a:pPr algn="ctr"/>
            <a:endParaRPr lang="ru-RU" altLang="ru-RU" sz="1200" dirty="0" smtClean="0"/>
          </a:p>
          <a:p>
            <a:pPr algn="ctr"/>
            <a:r>
              <a:rPr lang="ru-RU" altLang="ru-RU" sz="1200" dirty="0" smtClean="0"/>
              <a:t>Поступления от других</a:t>
            </a:r>
          </a:p>
          <a:p>
            <a:pPr algn="ctr"/>
            <a:r>
              <a:rPr lang="ru-RU" altLang="ru-RU" sz="1200" dirty="0" smtClean="0"/>
              <a:t> бюджетов (межбюджетные </a:t>
            </a:r>
          </a:p>
          <a:p>
            <a:pPr algn="ctr"/>
            <a:r>
              <a:rPr lang="ru-RU" altLang="ru-RU" sz="1200" dirty="0" smtClean="0"/>
              <a:t>трансферты),организаций, </a:t>
            </a:r>
          </a:p>
          <a:p>
            <a:pPr algn="ctr"/>
            <a:r>
              <a:rPr lang="ru-RU" altLang="ru-RU" sz="1200" dirty="0" smtClean="0"/>
              <a:t>граждан (кроме налоговых</a:t>
            </a:r>
          </a:p>
          <a:p>
            <a:pPr algn="ctr"/>
            <a:r>
              <a:rPr lang="ru-RU" altLang="ru-RU" sz="1200" dirty="0" smtClean="0"/>
              <a:t>и неналоговых доходов)</a:t>
            </a:r>
          </a:p>
          <a:p>
            <a:pPr algn="ctr"/>
            <a:endParaRPr lang="ru-RU" altLang="ru-RU" sz="1200" dirty="0" smtClean="0"/>
          </a:p>
          <a:p>
            <a:pPr algn="ctr"/>
            <a:endParaRPr lang="ru-RU" altLang="ru-RU" sz="1200" dirty="0" smtClean="0"/>
          </a:p>
          <a:p>
            <a:pPr algn="ctr"/>
            <a:endParaRPr lang="ru-RU" altLang="ru-RU" sz="1200" dirty="0" smtClean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14480" y="5857892"/>
            <a:ext cx="5786478" cy="71438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ДОХОДЫ РАЙОНА</a:t>
            </a:r>
            <a:endParaRPr lang="ru-RU" sz="2000" b="1" dirty="0"/>
          </a:p>
        </p:txBody>
      </p:sp>
      <p:sp>
        <p:nvSpPr>
          <p:cNvPr id="13" name="Стрелка вниз 12"/>
          <p:cNvSpPr/>
          <p:nvPr/>
        </p:nvSpPr>
        <p:spPr>
          <a:xfrm>
            <a:off x="1857356" y="5429264"/>
            <a:ext cx="35719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4214810" y="5429264"/>
            <a:ext cx="35719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6858016" y="5357826"/>
            <a:ext cx="35719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0" y="2857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Объемы поступления налоговых и неналоговых доходов в местный бюджет </a:t>
            </a:r>
            <a:endParaRPr kumimoji="0" lang="ru-RU" sz="1600" b="0" i="1" u="none" strike="noStrike" cap="none" normalizeH="0" baseline="0" dirty="0" smtClean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Тегульдетского района на 2024 год и плановый период 2025 и 2026 годов </a:t>
            </a:r>
            <a:endParaRPr kumimoji="0" lang="ru-RU" sz="1600" b="0" i="1" u="none" strike="noStrike" cap="none" normalizeH="0" baseline="0" dirty="0" smtClean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2" y="928674"/>
          <a:ext cx="8715436" cy="5715035"/>
        </p:xfrm>
        <a:graphic>
          <a:graphicData uri="http://schemas.openxmlformats.org/drawingml/2006/table">
            <a:tbl>
              <a:tblPr/>
              <a:tblGrid>
                <a:gridCol w="1428760"/>
                <a:gridCol w="3786214"/>
                <a:gridCol w="1071570"/>
                <a:gridCol w="857256"/>
                <a:gridCol w="857256"/>
                <a:gridCol w="714380"/>
              </a:tblGrid>
              <a:tr h="5448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Коды бюджетной классификации РФ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показателей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Оценка исполнения 2023 г.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2024 год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2025 год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2026 год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1 00 00000 00 0000 000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НАЛОГОВЫЕ И НЕНАЛОГОВЫЕ ДОХОДЫ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60 728,0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70 852,8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75 083,5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83 575,7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НАЛОГОВЫЕ  ДОХОДЫ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52 470,6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61 948,5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66 031,2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74 153,8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1 01 00000 00 0000 000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НАЛОГИ НА ПРИБЫЛЬ, ДОХОДЫ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47 540,6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57 476,0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61 369,2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69 306,2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1 01 02000 01 0000 110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Налог на доходы физических лиц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47 540,6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57 476,0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61 369,2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69 306,2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6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1 01 02000 01 0000 110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Налог на доходы физических лиц (в сопоставимых условиях)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17 409,9</a:t>
                      </a: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18 956,5</a:t>
                      </a: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20 388,4</a:t>
                      </a: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21 932,4</a:t>
                      </a: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1 03 00000 00 0000 000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Акцизы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342,0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387,5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413,6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429,3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3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1 03 02230 01 0000 110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от уплаты акцизов на дизельное топливо, зачисляемые в консолидированные бюджеты субъектов Российской Федерации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168,0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199,5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212,3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220,4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8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1 03 02240 01 0000 110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от уплаты акцизов на моторные масла для дизельных и (или) карбюраторных (инжекторных) двигателей, зачисляемые в консолидированные бюджеты субъектов Российской Федерации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8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1 03 02250 01 0000 110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от уплаты акцизов на автомобильный бензин, производимый на территории Российской Федерации, зачисляемые в консолидированные бюджеты субъектов Российской Федерации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191,0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215,5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229,3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238,0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8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1 03 02260 01 0000 110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от уплаты акцизов на прямогонный бензин, производимый на территории Российской Федерации, зачисляемые в консолидированные бюджеты субъектов Российской Федерации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-18,0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-28,5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-29,1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-30,2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1 05 00000 00 0000 000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НАЛОГИ НА СОВОКУПНЫЙ ДОХОД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4 040,0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3 510,0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3 650,4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3 796,4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3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1 05 01000 00 0000 110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Налог, взимаемый в связи с применением упрощенной системы налогообложения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3 000,0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2 032,0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2 113,3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2 197,8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3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1 05 02000 02 0000 110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Единый налог на вмененный доход для отдельных видов деятельности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3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1 05 04020 02 1000 110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Налог, взимаемый в связи с применением патентной системы налогообложения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1 040,0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1 478,0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1 537,1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1 598,6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1 08 00000 00 0000 000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ГОСУДАРСТВЕННАЯ ПОШЛИНА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548,0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575,0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598,0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621,9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3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1 08 03000 01 0000 110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Государственная пошлина по делам, рассматриваемым в судах общей юрисдикции, мировыми судьями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548,0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575,0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598,0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621,9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1 17 00000 00 0000 000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ПРОЧИЕ НЕНАЛОГОВЫЕ ДОХОДЫ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200,0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200,0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90" marR="7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2845" y="71413"/>
          <a:ext cx="8858313" cy="6572272"/>
        </p:xfrm>
        <a:graphic>
          <a:graphicData uri="http://schemas.openxmlformats.org/drawingml/2006/table">
            <a:tbl>
              <a:tblPr/>
              <a:tblGrid>
                <a:gridCol w="1414350"/>
                <a:gridCol w="3573101"/>
                <a:gridCol w="1042155"/>
                <a:gridCol w="967716"/>
                <a:gridCol w="893276"/>
                <a:gridCol w="967715"/>
              </a:tblGrid>
              <a:tr h="1467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НЕНАЛОГОВЫЕ  ДОХОДЫ</a:t>
                      </a:r>
                      <a:endParaRPr lang="ru-RU" sz="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8 257,4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8 904,3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9 052,3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9 421,9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6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1 11 00000 00 0000 000</a:t>
                      </a:r>
                      <a:endParaRPr lang="ru-RU" sz="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1 094,7</a:t>
                      </a:r>
                      <a:endParaRPr lang="ru-RU" sz="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1 164,6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1 211,1</a:t>
                      </a:r>
                      <a:endParaRPr lang="ru-RU" sz="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1 259,6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04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1 11 05000 00 0000 120</a:t>
                      </a:r>
                      <a:endParaRPr lang="ru-RU" sz="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Доходы, получаемые в виде арендной либо иной платы за передачу в возмездное пользование государственного и муниципального имущества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  <a:endParaRPr lang="ru-RU" sz="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1 094,7</a:t>
                      </a:r>
                      <a:endParaRPr lang="ru-RU" sz="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1 164,6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1 211,1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1 259,6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69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1 11 05010 00 0000 120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Доходы, получаемые в виде арендной платы за земельные участки, государственная собственность на которые </a:t>
                      </a:r>
                      <a:r>
                        <a:rPr lang="ru-RU" sz="8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 разграничена</a:t>
                      </a:r>
                      <a:r>
                        <a:rPr lang="ru-RU" sz="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а также средства от продажи права на заключение договоров аренды указанных земельных участков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850,0</a:t>
                      </a:r>
                      <a:endParaRPr lang="ru-RU" sz="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891,7</a:t>
                      </a:r>
                      <a:endParaRPr lang="ru-RU" sz="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927,3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964,4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5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1 11 05020 00 0000 120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Доходы, получаемые в виде арендной платы за земли после разграничения государственной собственности на землю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18,7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93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1 11 05030 00 0000 120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от сдачи в аренду имущества, находящегося в оперативном управлении органов государственной власти, органов местного самоуправления, государственных внебюджетных фондов и созданных ими учреждений (за исключением имущества бюджетных и автономных учреждений)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16,0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142,9</a:t>
                      </a:r>
                      <a:endParaRPr lang="ru-RU" sz="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148,6</a:t>
                      </a:r>
                      <a:endParaRPr lang="ru-RU" sz="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154,6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4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1 11 05075 00 0000 120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от сдачи в аренду имущества, составляющего казну муниципальных районов (за исключением земельных участков)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210,0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130,0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135,2</a:t>
                      </a:r>
                      <a:endParaRPr lang="ru-RU" sz="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140,6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3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1 12 00000 00 0000 000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ПЛАТЕЖИ ПРИ ПОЛЬЗОВАНИИ ПРИРОДНЫМИ РЕСУРСАМИ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</a:t>
                      </a:r>
                      <a:endParaRPr lang="ru-RU" sz="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7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1 12 01000 01 0000 120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Плата за негативное воздействие на окружающую среду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</a:t>
                      </a:r>
                      <a:endParaRPr lang="ru-RU" sz="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</a:t>
                      </a:r>
                      <a:endParaRPr lang="ru-RU" sz="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1 13 00000 00 0000 130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ОТ ОКАЗАНИЯ ПЛАТНЫХ УСЛУГ (РАБОТ) И КОМПЕНСАЦИИ ЗАТРАТ ГОСУДАРСТВА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6 593,9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7 200,0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7 488,0</a:t>
                      </a:r>
                      <a:endParaRPr lang="ru-RU" sz="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7 795,0</a:t>
                      </a:r>
                      <a:endParaRPr lang="ru-RU" sz="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1 13 01000 00 0000 130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от оказания платных услуг (работ) 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6 581,6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7 200,0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7 488,0</a:t>
                      </a:r>
                      <a:endParaRPr lang="ru-RU" sz="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7 795,0</a:t>
                      </a:r>
                      <a:endParaRPr lang="ru-RU" sz="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1 13 02000 00 0000 130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от компенсации затрат государства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12,3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3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114 00000 00 0000 430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от продажи материальных  и нематериальных активов, из них: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45,0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9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114 06010 00 0000 430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Доходы от продажи земельных участков, государственная собственность на которые не разграничена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45,0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7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1 16 00000 00 0000 000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ШТРАФЫ, САНКЦИИ, ВОЗМЕЩЕНИЕ УЩЕРБА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322,7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338,6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352,1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366,2</a:t>
                      </a:r>
                      <a:endParaRPr lang="ru-RU" sz="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7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1 17 00000 00 0000 000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ПРОЧИЕ НЕНАЛОГОВЫЕ ДОХОДЫ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200,0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200,0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308" marR="13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500034" y="571480"/>
            <a:ext cx="8143932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444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6275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Расходы районного бюджета</a:t>
            </a:r>
          </a:p>
          <a:p>
            <a:pPr marL="0" marR="0" lvl="0" indent="2444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6275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44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62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Формирование расходов районного бюджета на 2024 год и на плановый период 2025 и 2026 годов осуществлено без индексации и с учетом оптимизационных мер согласно принятым Планам мероприятий по повышению эффективности (в том числе оптимизации) расходов местных бюджетов. За базу для формирования действующих расходных обязательств на 2024 год и плановый период 2025 и 2026 годов приняты показатели сводной бюджетной росписи 2023 года.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44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62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 определении объемов бюджетных ассигнований  на исполнении расходных обязательств муниципального района в разрезе главных распорядителей средств  местного бюджета учитывались в первую очередь: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44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62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необходимость исполнения в полном объеме социально - значимых расходов (выплата заработной платы, оплата коммунальных услуг);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44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62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осуществление расходов на текущее содержание бюджетных учреждений с учетом оптимизации расходов, носящих первоочередной характер;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44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62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представление межбюджетных трансфертов поселениям за счет средств местного бюджета.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44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62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 прежнему приоритетом бюджета в части расходования  целевых средств областного бюджета является исполнение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майских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ea typeface="Times New Roman" pitchFamily="18" charset="0"/>
                <a:cs typeface="Arial" pitchFamily="34" charset="0"/>
              </a:rPr>
              <a:t>»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указов президента, в том числе в части зарплат бюджетников.</a:t>
            </a:r>
          </a:p>
          <a:p>
            <a:pPr marL="0" marR="0" lvl="0" indent="244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6275" algn="l"/>
              </a:tabLst>
            </a:pP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244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6275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500034" y="4357694"/>
            <a:ext cx="84296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Бюджет Тегульдетского района утвержден по расходам на 2024 год в сумме    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488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022,6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тыс. рублей; на 2025 год  в сумме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461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286,8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тыс. рублей и на 2026 год в сумме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465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796,4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тыс. рублей.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800</TotalTime>
  <Words>2449</Words>
  <PresentationFormat>Экран (4:3)</PresentationFormat>
  <Paragraphs>576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Яркая</vt:lpstr>
      <vt:lpstr>БЮДЖЕТ ДЛЯ ГРАЖДАН</vt:lpstr>
      <vt:lpstr>УВАЖАЕМЫЕ ЖИТЕЛИ ТЕГУЛЬДЕТСКОГО РАЙОНА!</vt:lpstr>
      <vt:lpstr>Что такое бюджет?</vt:lpstr>
      <vt:lpstr>Слайд 4</vt:lpstr>
      <vt:lpstr>Основные этапы бюджетного процесса</vt:lpstr>
      <vt:lpstr>Доходы бюджета</vt:lpstr>
      <vt:lpstr>Слайд 7</vt:lpstr>
      <vt:lpstr>Слайд 8</vt:lpstr>
      <vt:lpstr>Слайд 9</vt:lpstr>
      <vt:lpstr>Структура расходов Тегульдетского района </vt:lpstr>
      <vt:lpstr>Слайд 11</vt:lpstr>
      <vt:lpstr>Межбюджетные отношения</vt:lpstr>
      <vt:lpstr>Виды межбюджетных трансфертов</vt:lpstr>
      <vt:lpstr>Консолидированный бюджет Тегульдетского района</vt:lpstr>
      <vt:lpstr>Структура межбюджетных отношений НА 2024 ГОД</vt:lpstr>
      <vt:lpstr>Слайд 16</vt:lpstr>
      <vt:lpstr>Зачем нужен программный бюджет?</vt:lpstr>
      <vt:lpstr>Муниципальные программы Тегульдетского района</vt:lpstr>
      <vt:lpstr>Слайд 19</vt:lpstr>
      <vt:lpstr>Слайд 20</vt:lpstr>
      <vt:lpstr>Расходы районного бюджета на 2024 год и на плановый период 2025 и 2026 годов предусмотрены в рамках государственных программ 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Макасей К А</dc:creator>
  <cp:lastModifiedBy>001</cp:lastModifiedBy>
  <cp:revision>99</cp:revision>
  <dcterms:created xsi:type="dcterms:W3CDTF">2023-03-22T07:31:07Z</dcterms:created>
  <dcterms:modified xsi:type="dcterms:W3CDTF">2023-12-27T09:33:33Z</dcterms:modified>
</cp:coreProperties>
</file>