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Override5.xml" ContentType="application/vnd.openxmlformats-officedocument.themeOverr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2" r:id="rId2"/>
    <p:sldMasterId id="2147483653" r:id="rId3"/>
    <p:sldMasterId id="2147483654" r:id="rId4"/>
    <p:sldMasterId id="2147483655" r:id="rId5"/>
    <p:sldMasterId id="2147483656" r:id="rId6"/>
    <p:sldMasterId id="2147483657" r:id="rId7"/>
    <p:sldMasterId id="2147483658" r:id="rId8"/>
    <p:sldMasterId id="2147483659" r:id="rId9"/>
    <p:sldMasterId id="2147483660" r:id="rId10"/>
  </p:sldMasterIdLst>
  <p:notesMasterIdLst>
    <p:notesMasterId r:id="rId46"/>
  </p:notesMasterIdLst>
  <p:sldIdLst>
    <p:sldId id="256" r:id="rId11"/>
    <p:sldId id="257" r:id="rId12"/>
    <p:sldId id="258" r:id="rId13"/>
    <p:sldId id="259" r:id="rId14"/>
    <p:sldId id="271" r:id="rId15"/>
    <p:sldId id="295" r:id="rId16"/>
    <p:sldId id="288" r:id="rId17"/>
    <p:sldId id="282" r:id="rId18"/>
    <p:sldId id="290" r:id="rId19"/>
    <p:sldId id="291" r:id="rId20"/>
    <p:sldId id="283" r:id="rId21"/>
    <p:sldId id="263" r:id="rId22"/>
    <p:sldId id="289" r:id="rId23"/>
    <p:sldId id="264" r:id="rId24"/>
    <p:sldId id="293" r:id="rId25"/>
    <p:sldId id="265" r:id="rId26"/>
    <p:sldId id="266" r:id="rId27"/>
    <p:sldId id="267" r:id="rId28"/>
    <p:sldId id="268" r:id="rId29"/>
    <p:sldId id="269" r:id="rId30"/>
    <p:sldId id="272" r:id="rId31"/>
    <p:sldId id="296" r:id="rId32"/>
    <p:sldId id="297" r:id="rId33"/>
    <p:sldId id="299" r:id="rId34"/>
    <p:sldId id="298" r:id="rId35"/>
    <p:sldId id="300" r:id="rId36"/>
    <p:sldId id="273" r:id="rId37"/>
    <p:sldId id="274" r:id="rId38"/>
    <p:sldId id="275" r:id="rId39"/>
    <p:sldId id="276" r:id="rId40"/>
    <p:sldId id="284" r:id="rId41"/>
    <p:sldId id="285" r:id="rId42"/>
    <p:sldId id="286" r:id="rId43"/>
    <p:sldId id="287" r:id="rId44"/>
    <p:sldId id="281" r:id="rId45"/>
  </p:sldIdLst>
  <p:sldSz cx="6858000" cy="9144000" type="screen4x3"/>
  <p:notesSz cx="6797675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11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11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11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11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11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1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1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1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1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33"/>
    <a:srgbClr val="663300"/>
    <a:srgbClr val="F0F4DC"/>
    <a:srgbClr val="E6FEE8"/>
    <a:srgbClr val="FFFFCC"/>
    <a:srgbClr val="DBEEF4"/>
    <a:srgbClr val="800000"/>
    <a:srgbClr val="E7EED2"/>
    <a:srgbClr val="D8FDCF"/>
    <a:srgbClr val="CAFDA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975" autoAdjust="0"/>
    <p:restoredTop sz="94660"/>
  </p:normalViewPr>
  <p:slideViewPr>
    <p:cSldViewPr>
      <p:cViewPr>
        <p:scale>
          <a:sx n="75" d="100"/>
          <a:sy n="75" d="100"/>
        </p:scale>
        <p:origin x="-3300" y="-24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97"/>
        <p:guide pos="21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Человек</c:v>
                </c:pt>
              </c:strCache>
            </c:strRef>
          </c:tx>
          <c:dPt>
            <c:idx val="0"/>
            <c:spPr>
              <a:solidFill>
                <a:srgbClr val="419D41"/>
              </a:solidFill>
            </c:spPr>
          </c:dPt>
          <c:dPt>
            <c:idx val="1"/>
            <c:spPr>
              <a:solidFill>
                <a:srgbClr val="ABE7BB"/>
              </a:solidFill>
            </c:spPr>
          </c:dPt>
          <c:dPt>
            <c:idx val="2"/>
            <c:spPr>
              <a:solidFill>
                <a:srgbClr val="CCFFCC"/>
              </a:solidFill>
            </c:spPr>
          </c:dPt>
          <c:dPt>
            <c:idx val="3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4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2.3481833095769761E-2"/>
                  <c:y val="-4.9843495650242237E-2"/>
                </c:manualLayout>
              </c:layout>
              <c:showVal val="1"/>
            </c:dLbl>
            <c:dLbl>
              <c:idx val="1"/>
              <c:layout>
                <c:manualLayout>
                  <c:x val="2.5616545195385001E-2"/>
                  <c:y val="-3.4507035450167596E-2"/>
                </c:manualLayout>
              </c:layout>
              <c:showVal val="1"/>
            </c:dLbl>
            <c:dLbl>
              <c:idx val="2"/>
              <c:layout>
                <c:manualLayout>
                  <c:x val="1.4942984697308042E-2"/>
                  <c:y val="-5.3677610700260364E-2"/>
                </c:manualLayout>
              </c:layout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mtClean="0"/>
                      <a:t>5988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Лист1!$A$2:$A$7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6517</c:v>
                </c:pt>
                <c:pt idx="1">
                  <c:v>6370</c:v>
                </c:pt>
                <c:pt idx="2">
                  <c:v>6260</c:v>
                </c:pt>
                <c:pt idx="3" formatCode="General">
                  <c:v>6142</c:v>
                </c:pt>
                <c:pt idx="4" formatCode="General">
                  <c:v>6017</c:v>
                </c:pt>
                <c:pt idx="5" formatCode="General">
                  <c:v>6013</c:v>
                </c:pt>
              </c:numCache>
            </c:numRef>
          </c:val>
        </c:ser>
        <c:dLbls>
          <c:showVal val="1"/>
        </c:dLbls>
        <c:shape val="cylinder"/>
        <c:axId val="78432512"/>
        <c:axId val="70582272"/>
        <c:axId val="0"/>
      </c:bar3DChart>
      <c:catAx>
        <c:axId val="78432512"/>
        <c:scaling>
          <c:orientation val="minMax"/>
        </c:scaling>
        <c:axPos val="b"/>
        <c:numFmt formatCode="@" sourceLinked="1"/>
        <c:majorTickMark val="none"/>
        <c:tickLblPos val="nextTo"/>
        <c:crossAx val="70582272"/>
        <c:crosses val="autoZero"/>
        <c:auto val="1"/>
        <c:lblAlgn val="ctr"/>
        <c:lblOffset val="100"/>
      </c:catAx>
      <c:valAx>
        <c:axId val="70582272"/>
        <c:scaling>
          <c:orientation val="minMax"/>
        </c:scaling>
        <c:delete val="1"/>
        <c:axPos val="l"/>
        <c:majorGridlines/>
        <c:numFmt formatCode="#,##0" sourceLinked="1"/>
        <c:majorTickMark val="none"/>
        <c:tickLblPos val="nextTo"/>
        <c:crossAx val="784325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0.12539323455932713"/>
          <c:y val="6.0161525262625117E-2"/>
          <c:w val="0.58033122182099794"/>
          <c:h val="0.863999679048008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Миграционный прирост (убыль)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-108</c:v>
                </c:pt>
                <c:pt idx="1">
                  <c:v>-142</c:v>
                </c:pt>
                <c:pt idx="2">
                  <c:v>-98</c:v>
                </c:pt>
                <c:pt idx="3">
                  <c:v>-124</c:v>
                </c:pt>
                <c:pt idx="4">
                  <c:v>-133</c:v>
                </c:pt>
                <c:pt idx="5">
                  <c:v>-14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Естественный прирост (убыль)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3.2652174478951378E-2"/>
                  <c:y val="1.2826857621880464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5.1019022623361186E-2"/>
                  <c:y val="7.4076769247861524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2.8570652669082264E-2"/>
                  <c:y val="2.7774691700922403E-7"/>
                </c:manualLayout>
              </c:layout>
              <c:dLblPos val="outEnd"/>
              <c:showVal val="1"/>
            </c:dLbl>
            <c:dLblPos val="outEnd"/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14</c:v>
                </c:pt>
                <c:pt idx="1">
                  <c:v>-8</c:v>
                </c:pt>
                <c:pt idx="2">
                  <c:v>-10</c:v>
                </c:pt>
                <c:pt idx="3">
                  <c:v>9</c:v>
                </c:pt>
                <c:pt idx="4">
                  <c:v>3</c:v>
                </c:pt>
                <c:pt idx="5">
                  <c:v>-15</c:v>
                </c:pt>
              </c:numCache>
            </c:numRef>
          </c:val>
        </c:ser>
        <c:dLbls>
          <c:showVal val="1"/>
        </c:dLbls>
        <c:axId val="70615424"/>
        <c:axId val="70616960"/>
      </c:barChart>
      <c:catAx>
        <c:axId val="70615424"/>
        <c:scaling>
          <c:orientation val="minMax"/>
        </c:scaling>
        <c:axPos val="b"/>
        <c:numFmt formatCode="General" sourceLinked="1"/>
        <c:tickLblPos val="nextTo"/>
        <c:crossAx val="70616960"/>
        <c:crosses val="autoZero"/>
        <c:auto val="1"/>
        <c:lblAlgn val="ctr"/>
        <c:lblOffset val="100"/>
      </c:catAx>
      <c:valAx>
        <c:axId val="70616960"/>
        <c:scaling>
          <c:orientation val="minMax"/>
        </c:scaling>
        <c:axPos val="l"/>
        <c:majorGridlines/>
        <c:numFmt formatCode="General" sourceLinked="1"/>
        <c:tickLblPos val="nextTo"/>
        <c:crossAx val="7061542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view3D>
      <c:rotX val="90"/>
      <c:rotY val="270"/>
      <c:perspective val="1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200" baseline="0" dirty="0" smtClean="0"/>
                      <a:t>Общегосударственный вопросы  13,4%</a:t>
                    </a:r>
                    <a:endParaRPr lang="en-US" sz="1200" baseline="0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200" baseline="0" dirty="0" smtClean="0"/>
                      <a:t>Национальная экономика 3,8%</a:t>
                    </a:r>
                    <a:endParaRPr lang="en-US" sz="1200" baseline="0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200" baseline="0" dirty="0" smtClean="0"/>
                      <a:t>Жилищно-коммунальное хозяйство 2,6%</a:t>
                    </a:r>
                    <a:endParaRPr lang="en-US" sz="1200" baseline="0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0.24147880184307391"/>
                  <c:y val="4.0962685057785858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Национальная оборона 0,2%</a:t>
                    </a:r>
                    <a:endParaRPr lang="en-US" sz="1200" baseline="0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1200" baseline="0" dirty="0" smtClean="0"/>
                      <a:t>Образование 61,2%</a:t>
                    </a:r>
                    <a:endParaRPr lang="en-US" sz="1200" baseline="0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0.1698504503287919"/>
                  <c:y val="-2.1164187342211708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Физическая культура и спорт 0,6%</a:t>
                    </a:r>
                    <a:endParaRPr lang="en-US" sz="1200" baseline="0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0.19072948153880928"/>
                  <c:y val="-0.13623682126487369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Культура  10,1%</a:t>
                    </a:r>
                    <a:endParaRPr lang="en-US" sz="1200" baseline="0" dirty="0"/>
                  </a:p>
                </c:rich>
              </c:tx>
              <c:showVal val="1"/>
            </c:dLbl>
            <c:dLbl>
              <c:idx val="7"/>
              <c:layout>
                <c:manualLayout>
                  <c:x val="2.2859257017445459E-2"/>
                  <c:y val="5.3561456156549024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Национальная безопасность и правоохранительная деятельность 0,01%</a:t>
                    </a:r>
                  </a:p>
                </c:rich>
              </c:tx>
              <c:showVal val="1"/>
            </c:dLbl>
            <c:dLbl>
              <c:idx val="8"/>
              <c:layout>
                <c:manualLayout>
                  <c:x val="2.7945746475020135E-2"/>
                  <c:y val="-8.1789968375814745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Социальная политика 8,1%</a:t>
                    </a:r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национальная оборона</c:v>
                </c:pt>
                <c:pt idx="4">
                  <c:v>образование</c:v>
                </c:pt>
                <c:pt idx="5">
                  <c:v>физическая культура и спорт</c:v>
                </c:pt>
                <c:pt idx="6">
                  <c:v>культура</c:v>
                </c:pt>
                <c:pt idx="7">
                  <c:v>национальная безопасность и правоохранительная деятельность</c:v>
                </c:pt>
                <c:pt idx="8">
                  <c:v>социальная политика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55814.8</c:v>
                </c:pt>
                <c:pt idx="1">
                  <c:v>15832.1</c:v>
                </c:pt>
                <c:pt idx="2">
                  <c:v>10692.5</c:v>
                </c:pt>
                <c:pt idx="3">
                  <c:v>779.5</c:v>
                </c:pt>
                <c:pt idx="4">
                  <c:v>254885.2</c:v>
                </c:pt>
                <c:pt idx="5">
                  <c:v>2438.4</c:v>
                </c:pt>
                <c:pt idx="6">
                  <c:v>42172.3</c:v>
                </c:pt>
                <c:pt idx="7">
                  <c:v>134.4</c:v>
                </c:pt>
                <c:pt idx="8">
                  <c:v>33962.400000000001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1"/>
          <p:cNvSpPr>
            <a:spLocks noChangeArrowheads="1"/>
          </p:cNvSpPr>
          <p:nvPr/>
        </p:nvSpPr>
        <p:spPr bwMode="auto">
          <a:xfrm>
            <a:off x="1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lIns="92098" tIns="46049" rIns="92098" bIns="46049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1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2098" tIns="46049" rIns="92098" bIns="46049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0"/>
            <a:ext cx="2946247" cy="49665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2098" tIns="46049" rIns="92098" bIns="46049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49827" y="0"/>
            <a:ext cx="2943042" cy="49345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373" tIns="45687" rIns="91373" bIns="45687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452498" algn="l"/>
                <a:tab pos="904994" algn="l"/>
                <a:tab pos="1357492" algn="l"/>
                <a:tab pos="1809989" algn="l"/>
                <a:tab pos="2262486" algn="l"/>
                <a:tab pos="2714983" algn="l"/>
              </a:tabLst>
              <a:defRPr sz="1200">
                <a:solidFill>
                  <a:srgbClr val="000000"/>
                </a:solidFill>
                <a:latin typeface="Calibri" pitchFamily="32" charset="0"/>
                <a:cs typeface="Tahoma" charset="0"/>
              </a:defRPr>
            </a:lvl1pPr>
          </a:lstStyle>
          <a:p>
            <a:pPr>
              <a:defRPr/>
            </a:pPr>
            <a:fld id="{8785115E-041F-4940-ADD2-423EDE0B37A2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160774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003425" y="744538"/>
            <a:ext cx="2789238" cy="3719512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2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79287" y="4714196"/>
            <a:ext cx="5435897" cy="446347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373" tIns="45687" rIns="91373" bIns="45687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0" y="9426793"/>
            <a:ext cx="2946247" cy="4966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2098" tIns="46049" rIns="92098" bIns="46049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49827" y="9426794"/>
            <a:ext cx="2943042" cy="49345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373" tIns="45687" rIns="91373" bIns="45687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452498" algn="l"/>
                <a:tab pos="904994" algn="l"/>
                <a:tab pos="1357492" algn="l"/>
                <a:tab pos="1809989" algn="l"/>
                <a:tab pos="2262486" algn="l"/>
                <a:tab pos="2714983" algn="l"/>
              </a:tabLst>
              <a:defRPr sz="1200">
                <a:solidFill>
                  <a:srgbClr val="000000"/>
                </a:solidFill>
                <a:latin typeface="Calibri" pitchFamily="32" charset="0"/>
                <a:cs typeface="Tahoma" charset="0"/>
              </a:defRPr>
            </a:lvl1pPr>
          </a:lstStyle>
          <a:p>
            <a:pPr>
              <a:defRPr/>
            </a:pPr>
            <a:fld id="{C9FFCCBC-D702-4773-ACC7-FD76E218A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808861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76E47CA0-9F65-4145-8E53-390EC7A23C26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04.06.2019</a:t>
            </a:fld>
            <a:endParaRPr lang="ru-RU" dirty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62819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9DE0978-B2C0-483A-8D1A-2FC21971FB72}" type="slidenum">
              <a:rPr lang="ru-RU" smtClean="0">
                <a:latin typeface="Calibri" pitchFamily="34" charset="0"/>
                <a:cs typeface="Tahoma" pitchFamily="34" charset="0"/>
              </a:rPr>
              <a:pPr/>
              <a:t>1</a:t>
            </a:fld>
            <a:endParaRPr lang="ru-RU" dirty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6282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2413" cy="3722687"/>
          </a:xfrm>
          <a:solidFill>
            <a:srgbClr val="FFFFFF"/>
          </a:solidFill>
          <a:ln/>
        </p:spPr>
      </p:sp>
      <p:sp>
        <p:nvSpPr>
          <p:cNvPr id="162821" name="Text Box 2"/>
          <p:cNvSpPr txBox="1">
            <a:spLocks noChangeArrowheads="1"/>
          </p:cNvSpPr>
          <p:nvPr/>
        </p:nvSpPr>
        <p:spPr bwMode="auto">
          <a:xfrm>
            <a:off x="679288" y="4714195"/>
            <a:ext cx="5439101" cy="44666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098" tIns="46049" rIns="92098" bIns="46049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FCEB0001-6DE6-48F0-A19C-DE1F429A194D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04.06.2019</a:t>
            </a:fld>
            <a:endParaRPr lang="ru-RU" dirty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77155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00B4EDE-2E10-4077-A83C-687D4BAD67C7}" type="slidenum">
              <a:rPr lang="ru-RU" smtClean="0">
                <a:latin typeface="Calibri" pitchFamily="34" charset="0"/>
                <a:cs typeface="Tahoma" pitchFamily="34" charset="0"/>
              </a:rPr>
              <a:pPr/>
              <a:t>12</a:t>
            </a:fld>
            <a:endParaRPr lang="ru-RU" dirty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7715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2413" cy="3722687"/>
          </a:xfrm>
          <a:solidFill>
            <a:srgbClr val="FFFFFF"/>
          </a:solidFill>
          <a:ln/>
        </p:spPr>
      </p:sp>
      <p:sp>
        <p:nvSpPr>
          <p:cNvPr id="177157" name="Text Box 2"/>
          <p:cNvSpPr txBox="1">
            <a:spLocks noChangeArrowheads="1"/>
          </p:cNvSpPr>
          <p:nvPr/>
        </p:nvSpPr>
        <p:spPr bwMode="auto">
          <a:xfrm>
            <a:off x="679288" y="4714195"/>
            <a:ext cx="5439101" cy="44666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098" tIns="46049" rIns="92098" bIns="46049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02F53CCE-9D04-472E-9538-05E450769432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04.06.2019</a:t>
            </a:fld>
            <a:endParaRPr lang="ru-RU" dirty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79203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2DE74AB-6E0B-4C54-A30F-E9B5768EA664}" type="slidenum">
              <a:rPr lang="ru-RU" smtClean="0">
                <a:latin typeface="Calibri" pitchFamily="34" charset="0"/>
                <a:cs typeface="Tahoma" pitchFamily="34" charset="0"/>
              </a:rPr>
              <a:pPr/>
              <a:t>13</a:t>
            </a:fld>
            <a:endParaRPr lang="ru-RU" dirty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7920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2413" cy="3722687"/>
          </a:xfrm>
          <a:solidFill>
            <a:srgbClr val="FFFFFF"/>
          </a:solidFill>
          <a:ln/>
        </p:spPr>
      </p:sp>
      <p:sp>
        <p:nvSpPr>
          <p:cNvPr id="179205" name="Text Box 2"/>
          <p:cNvSpPr txBox="1">
            <a:spLocks noChangeArrowheads="1"/>
          </p:cNvSpPr>
          <p:nvPr/>
        </p:nvSpPr>
        <p:spPr bwMode="auto">
          <a:xfrm>
            <a:off x="679288" y="4714195"/>
            <a:ext cx="5439101" cy="44666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098" tIns="46049" rIns="92098" bIns="46049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DE5C5009-E4DC-4AEE-99DF-514F9E1D4189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04.06.2019</a:t>
            </a:fld>
            <a:endParaRPr lang="ru-RU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81251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E73E6B0-C0EB-44DB-A293-993E4C0EBF40}" type="slidenum">
              <a:rPr lang="ru-RU" smtClean="0">
                <a:latin typeface="Calibri" pitchFamily="34" charset="0"/>
                <a:cs typeface="Tahoma" pitchFamily="34" charset="0"/>
              </a:rPr>
              <a:pPr/>
              <a:t>14</a:t>
            </a:fld>
            <a:endParaRPr lang="ru-RU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8125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2413" cy="3722687"/>
          </a:xfrm>
          <a:solidFill>
            <a:srgbClr val="FFFFFF"/>
          </a:solidFill>
          <a:ln/>
        </p:spPr>
      </p:sp>
      <p:sp>
        <p:nvSpPr>
          <p:cNvPr id="181253" name="Text Box 2"/>
          <p:cNvSpPr txBox="1">
            <a:spLocks noChangeArrowheads="1"/>
          </p:cNvSpPr>
          <p:nvPr/>
        </p:nvSpPr>
        <p:spPr bwMode="auto">
          <a:xfrm>
            <a:off x="679288" y="4714195"/>
            <a:ext cx="5439101" cy="44666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098" tIns="46049" rIns="92098" bIns="46049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DE5C5009-E4DC-4AEE-99DF-514F9E1D4189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04.06.2019</a:t>
            </a:fld>
            <a:endParaRPr lang="ru-RU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81251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E73E6B0-C0EB-44DB-A293-993E4C0EBF40}" type="slidenum">
              <a:rPr lang="ru-RU" smtClean="0">
                <a:latin typeface="Calibri" pitchFamily="34" charset="0"/>
                <a:cs typeface="Tahoma" pitchFamily="34" charset="0"/>
              </a:rPr>
              <a:pPr/>
              <a:t>15</a:t>
            </a:fld>
            <a:endParaRPr lang="ru-RU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8125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2413" cy="3722687"/>
          </a:xfrm>
          <a:solidFill>
            <a:srgbClr val="FFFFFF"/>
          </a:solidFill>
          <a:ln/>
        </p:spPr>
      </p:sp>
      <p:sp>
        <p:nvSpPr>
          <p:cNvPr id="181253" name="Text Box 2"/>
          <p:cNvSpPr txBox="1">
            <a:spLocks noChangeArrowheads="1"/>
          </p:cNvSpPr>
          <p:nvPr/>
        </p:nvSpPr>
        <p:spPr bwMode="auto">
          <a:xfrm>
            <a:off x="679288" y="4714195"/>
            <a:ext cx="5439101" cy="44666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098" tIns="46049" rIns="92098" bIns="46049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4059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5A5939DF-70F3-4B14-95E4-EDF8353C4A7C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04.06.2019</a:t>
            </a:fld>
            <a:endParaRPr lang="ru-RU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83299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A3C8B8E-4C8A-42C8-BA69-BB38CE42C1B6}" type="slidenum">
              <a:rPr lang="ru-RU" smtClean="0">
                <a:latin typeface="Calibri" pitchFamily="34" charset="0"/>
                <a:cs typeface="Tahoma" pitchFamily="34" charset="0"/>
              </a:rPr>
              <a:pPr/>
              <a:t>16</a:t>
            </a:fld>
            <a:endParaRPr lang="ru-RU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8330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2413" cy="3722687"/>
          </a:xfrm>
          <a:solidFill>
            <a:srgbClr val="FFFFFF"/>
          </a:solidFill>
          <a:ln/>
        </p:spPr>
      </p:sp>
      <p:sp>
        <p:nvSpPr>
          <p:cNvPr id="183301" name="Text Box 2"/>
          <p:cNvSpPr txBox="1">
            <a:spLocks noChangeArrowheads="1"/>
          </p:cNvSpPr>
          <p:nvPr/>
        </p:nvSpPr>
        <p:spPr bwMode="auto">
          <a:xfrm>
            <a:off x="679288" y="4714195"/>
            <a:ext cx="5439101" cy="44666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098" tIns="46049" rIns="92098" bIns="46049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19BAA5A9-633C-4955-8658-6ECDA5521200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04.06.2019</a:t>
            </a:fld>
            <a:endParaRPr lang="ru-RU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85347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E5A6CB5-6E71-4CF9-A86A-F6DC07C59FB1}" type="slidenum">
              <a:rPr lang="ru-RU" smtClean="0">
                <a:latin typeface="Calibri" pitchFamily="34" charset="0"/>
                <a:cs typeface="Tahoma" pitchFamily="34" charset="0"/>
              </a:rPr>
              <a:pPr/>
              <a:t>17</a:t>
            </a:fld>
            <a:endParaRPr lang="ru-RU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8534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2413" cy="3722687"/>
          </a:xfrm>
          <a:solidFill>
            <a:srgbClr val="FFFFFF"/>
          </a:solidFill>
          <a:ln/>
        </p:spPr>
      </p:sp>
      <p:sp>
        <p:nvSpPr>
          <p:cNvPr id="185349" name="Text Box 2"/>
          <p:cNvSpPr txBox="1">
            <a:spLocks noChangeArrowheads="1"/>
          </p:cNvSpPr>
          <p:nvPr/>
        </p:nvSpPr>
        <p:spPr bwMode="auto">
          <a:xfrm>
            <a:off x="679288" y="4714195"/>
            <a:ext cx="5439101" cy="44666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098" tIns="46049" rIns="92098" bIns="46049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65BB3994-AF6C-4901-AA99-5A52C3EAF6F6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04.06.2019</a:t>
            </a:fld>
            <a:endParaRPr lang="ru-RU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87395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EB8286F-48C7-4AA6-8556-ED2104B3EFD9}" type="slidenum">
              <a:rPr lang="ru-RU" smtClean="0">
                <a:latin typeface="Calibri" pitchFamily="34" charset="0"/>
                <a:cs typeface="Tahoma" pitchFamily="34" charset="0"/>
              </a:rPr>
              <a:pPr/>
              <a:t>18</a:t>
            </a:fld>
            <a:endParaRPr lang="ru-RU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8739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2413" cy="3722687"/>
          </a:xfrm>
          <a:solidFill>
            <a:srgbClr val="FFFFFF"/>
          </a:solidFill>
          <a:ln/>
        </p:spPr>
      </p:sp>
      <p:sp>
        <p:nvSpPr>
          <p:cNvPr id="187397" name="Text Box 2"/>
          <p:cNvSpPr txBox="1">
            <a:spLocks noChangeArrowheads="1"/>
          </p:cNvSpPr>
          <p:nvPr/>
        </p:nvSpPr>
        <p:spPr bwMode="auto">
          <a:xfrm>
            <a:off x="679288" y="4714195"/>
            <a:ext cx="5439101" cy="44666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098" tIns="46049" rIns="92098" bIns="46049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DB1328B4-3977-429B-AB0D-7BB8152C9138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04.06.2019</a:t>
            </a:fld>
            <a:endParaRPr lang="ru-RU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89443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8FFA9A8-AB31-4C46-B555-B69FE9A4495E}" type="slidenum">
              <a:rPr lang="ru-RU" smtClean="0">
                <a:latin typeface="Calibri" pitchFamily="34" charset="0"/>
                <a:cs typeface="Tahoma" pitchFamily="34" charset="0"/>
              </a:rPr>
              <a:pPr/>
              <a:t>19</a:t>
            </a:fld>
            <a:endParaRPr lang="ru-RU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8944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2413" cy="3722687"/>
          </a:xfrm>
          <a:solidFill>
            <a:srgbClr val="FFFFFF"/>
          </a:solidFill>
          <a:ln/>
        </p:spPr>
      </p:sp>
      <p:sp>
        <p:nvSpPr>
          <p:cNvPr id="189445" name="Text Box 2"/>
          <p:cNvSpPr txBox="1">
            <a:spLocks noChangeArrowheads="1"/>
          </p:cNvSpPr>
          <p:nvPr/>
        </p:nvSpPr>
        <p:spPr bwMode="auto">
          <a:xfrm>
            <a:off x="679288" y="4714195"/>
            <a:ext cx="5439101" cy="44666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098" tIns="46049" rIns="92098" bIns="46049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D5F9707B-B1BC-4B7C-83A7-1CD0A70ADD5A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04.06.2019</a:t>
            </a:fld>
            <a:endParaRPr lang="ru-RU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91491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B63BDE5-D9B7-46C0-AD66-A7CF945A8A4C}" type="slidenum">
              <a:rPr lang="ru-RU" smtClean="0">
                <a:latin typeface="Calibri" pitchFamily="34" charset="0"/>
                <a:cs typeface="Tahoma" pitchFamily="34" charset="0"/>
              </a:rPr>
              <a:pPr/>
              <a:t>20</a:t>
            </a:fld>
            <a:endParaRPr lang="ru-RU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9149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2413" cy="3722687"/>
          </a:xfrm>
          <a:solidFill>
            <a:srgbClr val="FFFFFF"/>
          </a:solidFill>
          <a:ln/>
        </p:spPr>
      </p:sp>
      <p:sp>
        <p:nvSpPr>
          <p:cNvPr id="191493" name="Text Box 2"/>
          <p:cNvSpPr txBox="1">
            <a:spLocks noChangeArrowheads="1"/>
          </p:cNvSpPr>
          <p:nvPr/>
        </p:nvSpPr>
        <p:spPr bwMode="auto">
          <a:xfrm>
            <a:off x="679288" y="4714195"/>
            <a:ext cx="5439101" cy="44666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098" tIns="46049" rIns="92098" bIns="46049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88CBCF59-3153-48D5-A26A-9ECEDA78ACAF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04.06.2019</a:t>
            </a:fld>
            <a:endParaRPr lang="ru-RU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97635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5C1FAEE-D925-4492-8399-FE3A7AC8B70D}" type="slidenum">
              <a:rPr lang="ru-RU" smtClean="0">
                <a:latin typeface="Calibri" pitchFamily="34" charset="0"/>
                <a:cs typeface="Tahoma" pitchFamily="34" charset="0"/>
              </a:rPr>
              <a:pPr/>
              <a:t>21</a:t>
            </a:fld>
            <a:endParaRPr lang="ru-RU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9763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2413" cy="3722687"/>
          </a:xfrm>
          <a:solidFill>
            <a:srgbClr val="FFFFFF"/>
          </a:solidFill>
          <a:ln/>
        </p:spPr>
      </p:sp>
      <p:sp>
        <p:nvSpPr>
          <p:cNvPr id="197637" name="Text Box 2"/>
          <p:cNvSpPr txBox="1">
            <a:spLocks noChangeArrowheads="1"/>
          </p:cNvSpPr>
          <p:nvPr/>
        </p:nvSpPr>
        <p:spPr bwMode="auto">
          <a:xfrm>
            <a:off x="679288" y="4714195"/>
            <a:ext cx="5439101" cy="44666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098" tIns="46049" rIns="92098" bIns="46049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AA2C2ABA-476B-4946-AAF5-1CB4332D3320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04.06.2019</a:t>
            </a:fld>
            <a:endParaRPr lang="ru-RU" dirty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64867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9B7AFE0-BE3C-4494-BDFF-2F52E9E76ACA}" type="slidenum">
              <a:rPr lang="ru-RU" smtClean="0">
                <a:latin typeface="Calibri" pitchFamily="34" charset="0"/>
                <a:cs typeface="Tahoma" pitchFamily="34" charset="0"/>
              </a:rPr>
              <a:pPr/>
              <a:t>2</a:t>
            </a:fld>
            <a:endParaRPr lang="ru-RU" dirty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6486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2413" cy="3722687"/>
          </a:xfrm>
          <a:solidFill>
            <a:srgbClr val="FFFFFF"/>
          </a:solidFill>
          <a:ln/>
        </p:spPr>
      </p:sp>
      <p:sp>
        <p:nvSpPr>
          <p:cNvPr id="164869" name="Text Box 2"/>
          <p:cNvSpPr txBox="1">
            <a:spLocks noChangeArrowheads="1"/>
          </p:cNvSpPr>
          <p:nvPr/>
        </p:nvSpPr>
        <p:spPr bwMode="auto">
          <a:xfrm>
            <a:off x="679288" y="4714195"/>
            <a:ext cx="5439101" cy="44666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098" tIns="46049" rIns="92098" bIns="46049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88CBCF59-3153-48D5-A26A-9ECEDA78ACAF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04.06.2019</a:t>
            </a:fld>
            <a:endParaRPr lang="ru-RU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97635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5C1FAEE-D925-4492-8399-FE3A7AC8B70D}" type="slidenum">
              <a:rPr lang="ru-RU" smtClean="0">
                <a:latin typeface="Calibri" pitchFamily="34" charset="0"/>
                <a:cs typeface="Tahoma" pitchFamily="34" charset="0"/>
              </a:rPr>
              <a:pPr/>
              <a:t>22</a:t>
            </a:fld>
            <a:endParaRPr lang="ru-RU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9763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2413" cy="3722687"/>
          </a:xfrm>
          <a:solidFill>
            <a:srgbClr val="FFFFFF"/>
          </a:solidFill>
          <a:ln/>
        </p:spPr>
      </p:sp>
      <p:sp>
        <p:nvSpPr>
          <p:cNvPr id="197637" name="Text Box 2"/>
          <p:cNvSpPr txBox="1">
            <a:spLocks noChangeArrowheads="1"/>
          </p:cNvSpPr>
          <p:nvPr/>
        </p:nvSpPr>
        <p:spPr bwMode="auto">
          <a:xfrm>
            <a:off x="679288" y="4714195"/>
            <a:ext cx="5439101" cy="44666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098" tIns="46049" rIns="92098" bIns="46049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88CBCF59-3153-48D5-A26A-9ECEDA78ACAF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04.06.2019</a:t>
            </a:fld>
            <a:endParaRPr lang="ru-RU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97635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5C1FAEE-D925-4492-8399-FE3A7AC8B70D}" type="slidenum">
              <a:rPr lang="ru-RU" smtClean="0">
                <a:latin typeface="Calibri" pitchFamily="34" charset="0"/>
                <a:cs typeface="Tahoma" pitchFamily="34" charset="0"/>
              </a:rPr>
              <a:pPr/>
              <a:t>23</a:t>
            </a:fld>
            <a:endParaRPr lang="ru-RU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9763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2413" cy="3722687"/>
          </a:xfrm>
          <a:solidFill>
            <a:srgbClr val="FFFFFF"/>
          </a:solidFill>
          <a:ln/>
        </p:spPr>
      </p:sp>
      <p:sp>
        <p:nvSpPr>
          <p:cNvPr id="197637" name="Text Box 2"/>
          <p:cNvSpPr txBox="1">
            <a:spLocks noChangeArrowheads="1"/>
          </p:cNvSpPr>
          <p:nvPr/>
        </p:nvSpPr>
        <p:spPr bwMode="auto">
          <a:xfrm>
            <a:off x="679288" y="4714195"/>
            <a:ext cx="5439101" cy="44666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098" tIns="46049" rIns="92098" bIns="46049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88CBCF59-3153-48D5-A26A-9ECEDA78ACAF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04.06.2019</a:t>
            </a:fld>
            <a:endParaRPr lang="ru-RU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97635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5C1FAEE-D925-4492-8399-FE3A7AC8B70D}" type="slidenum">
              <a:rPr lang="ru-RU" smtClean="0">
                <a:latin typeface="Calibri" pitchFamily="34" charset="0"/>
                <a:cs typeface="Tahoma" pitchFamily="34" charset="0"/>
              </a:rPr>
              <a:pPr/>
              <a:t>24</a:t>
            </a:fld>
            <a:endParaRPr lang="ru-RU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9763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2413" cy="3722687"/>
          </a:xfrm>
          <a:solidFill>
            <a:srgbClr val="FFFFFF"/>
          </a:solidFill>
          <a:ln/>
        </p:spPr>
      </p:sp>
      <p:sp>
        <p:nvSpPr>
          <p:cNvPr id="197637" name="Text Box 2"/>
          <p:cNvSpPr txBox="1">
            <a:spLocks noChangeArrowheads="1"/>
          </p:cNvSpPr>
          <p:nvPr/>
        </p:nvSpPr>
        <p:spPr bwMode="auto">
          <a:xfrm>
            <a:off x="679288" y="4714195"/>
            <a:ext cx="5439101" cy="44666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098" tIns="46049" rIns="92098" bIns="46049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88CBCF59-3153-48D5-A26A-9ECEDA78ACAF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04.06.2019</a:t>
            </a:fld>
            <a:endParaRPr lang="ru-RU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97635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5C1FAEE-D925-4492-8399-FE3A7AC8B70D}" type="slidenum">
              <a:rPr lang="ru-RU" smtClean="0">
                <a:latin typeface="Calibri" pitchFamily="34" charset="0"/>
                <a:cs typeface="Tahoma" pitchFamily="34" charset="0"/>
              </a:rPr>
              <a:pPr/>
              <a:t>25</a:t>
            </a:fld>
            <a:endParaRPr lang="ru-RU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9763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2413" cy="3722687"/>
          </a:xfrm>
          <a:solidFill>
            <a:srgbClr val="FFFFFF"/>
          </a:solidFill>
          <a:ln/>
        </p:spPr>
      </p:sp>
      <p:sp>
        <p:nvSpPr>
          <p:cNvPr id="197637" name="Text Box 2"/>
          <p:cNvSpPr txBox="1">
            <a:spLocks noChangeArrowheads="1"/>
          </p:cNvSpPr>
          <p:nvPr/>
        </p:nvSpPr>
        <p:spPr bwMode="auto">
          <a:xfrm>
            <a:off x="679288" y="4714195"/>
            <a:ext cx="5439101" cy="44666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098" tIns="46049" rIns="92098" bIns="46049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88CBCF59-3153-48D5-A26A-9ECEDA78ACAF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04.06.2019</a:t>
            </a:fld>
            <a:endParaRPr lang="ru-RU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97635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5C1FAEE-D925-4492-8399-FE3A7AC8B70D}" type="slidenum">
              <a:rPr lang="ru-RU" smtClean="0">
                <a:latin typeface="Calibri" pitchFamily="34" charset="0"/>
                <a:cs typeface="Tahoma" pitchFamily="34" charset="0"/>
              </a:rPr>
              <a:pPr/>
              <a:t>26</a:t>
            </a:fld>
            <a:endParaRPr lang="ru-RU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9763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2413" cy="3722687"/>
          </a:xfrm>
          <a:solidFill>
            <a:srgbClr val="FFFFFF"/>
          </a:solidFill>
          <a:ln/>
        </p:spPr>
      </p:sp>
      <p:sp>
        <p:nvSpPr>
          <p:cNvPr id="197637" name="Text Box 2"/>
          <p:cNvSpPr txBox="1">
            <a:spLocks noChangeArrowheads="1"/>
          </p:cNvSpPr>
          <p:nvPr/>
        </p:nvSpPr>
        <p:spPr bwMode="auto">
          <a:xfrm>
            <a:off x="679288" y="4714195"/>
            <a:ext cx="5439101" cy="44666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098" tIns="46049" rIns="92098" bIns="46049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0DD99772-65FA-4AA4-90DF-D55477CB9DC7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04.06.2019</a:t>
            </a:fld>
            <a:endParaRPr lang="ru-RU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99683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E795F9D-CDE6-4DBD-9068-12A46264D436}" type="slidenum">
              <a:rPr lang="ru-RU" smtClean="0">
                <a:latin typeface="Calibri" pitchFamily="34" charset="0"/>
                <a:cs typeface="Tahoma" pitchFamily="34" charset="0"/>
              </a:rPr>
              <a:pPr/>
              <a:t>27</a:t>
            </a:fld>
            <a:endParaRPr lang="ru-RU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9968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2413" cy="3722687"/>
          </a:xfrm>
          <a:solidFill>
            <a:srgbClr val="FFFFFF"/>
          </a:solidFill>
          <a:ln/>
        </p:spPr>
      </p:sp>
      <p:sp>
        <p:nvSpPr>
          <p:cNvPr id="199685" name="Text Box 2"/>
          <p:cNvSpPr txBox="1">
            <a:spLocks noChangeArrowheads="1"/>
          </p:cNvSpPr>
          <p:nvPr/>
        </p:nvSpPr>
        <p:spPr bwMode="auto">
          <a:xfrm>
            <a:off x="679288" y="4714195"/>
            <a:ext cx="5439101" cy="44666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098" tIns="46049" rIns="92098" bIns="46049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18004EB8-8B05-4663-A123-D511E248B7BA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04.06.2019</a:t>
            </a:fld>
            <a:endParaRPr lang="ru-RU">
              <a:latin typeface="Calibri" pitchFamily="34" charset="0"/>
              <a:cs typeface="Tahoma" pitchFamily="34" charset="0"/>
            </a:endParaRPr>
          </a:p>
        </p:txBody>
      </p:sp>
      <p:sp>
        <p:nvSpPr>
          <p:cNvPr id="201731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1EA9E7C-F4BB-4000-9F2D-A15BFCED83AA}" type="slidenum">
              <a:rPr lang="ru-RU" smtClean="0">
                <a:latin typeface="Calibri" pitchFamily="34" charset="0"/>
                <a:cs typeface="Tahoma" pitchFamily="34" charset="0"/>
              </a:rPr>
              <a:pPr/>
              <a:t>28</a:t>
            </a:fld>
            <a:endParaRPr lang="ru-RU">
              <a:latin typeface="Calibri" pitchFamily="34" charset="0"/>
              <a:cs typeface="Tahoma" pitchFamily="34" charset="0"/>
            </a:endParaRPr>
          </a:p>
        </p:txBody>
      </p:sp>
      <p:sp>
        <p:nvSpPr>
          <p:cNvPr id="20173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2413" cy="3722687"/>
          </a:xfrm>
          <a:solidFill>
            <a:srgbClr val="FFFFFF"/>
          </a:solidFill>
          <a:ln/>
        </p:spPr>
      </p:sp>
      <p:sp>
        <p:nvSpPr>
          <p:cNvPr id="201733" name="Text Box 2"/>
          <p:cNvSpPr txBox="1">
            <a:spLocks noChangeArrowheads="1"/>
          </p:cNvSpPr>
          <p:nvPr/>
        </p:nvSpPr>
        <p:spPr bwMode="auto">
          <a:xfrm>
            <a:off x="679288" y="4714195"/>
            <a:ext cx="5439101" cy="44666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098" tIns="46049" rIns="92098" bIns="46049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C93F8F02-935F-4DA6-9C45-E16E0EFAFF9B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04.06.2019</a:t>
            </a:fld>
            <a:endParaRPr lang="ru-RU">
              <a:latin typeface="Calibri" pitchFamily="34" charset="0"/>
              <a:cs typeface="Tahoma" pitchFamily="34" charset="0"/>
            </a:endParaRPr>
          </a:p>
        </p:txBody>
      </p:sp>
      <p:sp>
        <p:nvSpPr>
          <p:cNvPr id="203779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93B7655-847E-45CC-ACC7-A6DCB7AF3FB3}" type="slidenum">
              <a:rPr lang="ru-RU" smtClean="0">
                <a:latin typeface="Calibri" pitchFamily="34" charset="0"/>
                <a:cs typeface="Tahoma" pitchFamily="34" charset="0"/>
              </a:rPr>
              <a:pPr/>
              <a:t>29</a:t>
            </a:fld>
            <a:endParaRPr lang="ru-RU">
              <a:latin typeface="Calibri" pitchFamily="34" charset="0"/>
              <a:cs typeface="Tahoma" pitchFamily="34" charset="0"/>
            </a:endParaRPr>
          </a:p>
        </p:txBody>
      </p:sp>
      <p:sp>
        <p:nvSpPr>
          <p:cNvPr id="20378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2413" cy="3722687"/>
          </a:xfrm>
          <a:solidFill>
            <a:srgbClr val="FFFFFF"/>
          </a:solidFill>
          <a:ln/>
        </p:spPr>
      </p:sp>
      <p:sp>
        <p:nvSpPr>
          <p:cNvPr id="203781" name="Text Box 2"/>
          <p:cNvSpPr txBox="1">
            <a:spLocks noChangeArrowheads="1"/>
          </p:cNvSpPr>
          <p:nvPr/>
        </p:nvSpPr>
        <p:spPr bwMode="auto">
          <a:xfrm>
            <a:off x="679288" y="4714195"/>
            <a:ext cx="5439101" cy="44666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098" tIns="46049" rIns="92098" bIns="46049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7A14E7E4-02A1-4974-B818-C32A21421B08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04.06.2019</a:t>
            </a:fld>
            <a:endParaRPr lang="ru-RU">
              <a:latin typeface="Calibri" pitchFamily="34" charset="0"/>
              <a:cs typeface="Tahoma" pitchFamily="34" charset="0"/>
            </a:endParaRPr>
          </a:p>
        </p:txBody>
      </p:sp>
      <p:sp>
        <p:nvSpPr>
          <p:cNvPr id="206851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C2EBF9A-746B-46B3-89A3-7CA2C949FF8B}" type="slidenum">
              <a:rPr lang="ru-RU" smtClean="0">
                <a:latin typeface="Calibri" pitchFamily="34" charset="0"/>
                <a:cs typeface="Tahoma" pitchFamily="34" charset="0"/>
              </a:rPr>
              <a:pPr/>
              <a:t>30</a:t>
            </a:fld>
            <a:endParaRPr lang="ru-RU">
              <a:latin typeface="Calibri" pitchFamily="34" charset="0"/>
              <a:cs typeface="Tahoma" pitchFamily="34" charset="0"/>
            </a:endParaRPr>
          </a:p>
        </p:txBody>
      </p:sp>
      <p:sp>
        <p:nvSpPr>
          <p:cNvPr id="20685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2413" cy="3722687"/>
          </a:xfrm>
          <a:solidFill>
            <a:srgbClr val="FFFFFF"/>
          </a:solidFill>
          <a:ln/>
        </p:spPr>
      </p:sp>
      <p:sp>
        <p:nvSpPr>
          <p:cNvPr id="206853" name="Text Box 2"/>
          <p:cNvSpPr txBox="1">
            <a:spLocks noChangeArrowheads="1"/>
          </p:cNvSpPr>
          <p:nvPr/>
        </p:nvSpPr>
        <p:spPr bwMode="auto">
          <a:xfrm>
            <a:off x="679288" y="4714195"/>
            <a:ext cx="5439101" cy="44666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098" tIns="46049" rIns="92098" bIns="46049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507AC4C3-352D-4993-81E7-D36C10C039F2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04.06.2019</a:t>
            </a:fld>
            <a:endParaRPr lang="ru-RU" dirty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208899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4B06DE5-89B3-4EF4-B9B1-97EA86223252}" type="slidenum">
              <a:rPr lang="ru-RU" smtClean="0">
                <a:latin typeface="Calibri" pitchFamily="34" charset="0"/>
                <a:cs typeface="Tahoma" pitchFamily="34" charset="0"/>
              </a:rPr>
              <a:pPr/>
              <a:t>31</a:t>
            </a:fld>
            <a:endParaRPr lang="ru-RU" dirty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20890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2413" cy="3722687"/>
          </a:xfrm>
          <a:solidFill>
            <a:srgbClr val="FFFFFF"/>
          </a:solidFill>
          <a:ln/>
        </p:spPr>
      </p:sp>
      <p:sp>
        <p:nvSpPr>
          <p:cNvPr id="208901" name="Text Box 2"/>
          <p:cNvSpPr txBox="1">
            <a:spLocks noChangeArrowheads="1"/>
          </p:cNvSpPr>
          <p:nvPr/>
        </p:nvSpPr>
        <p:spPr bwMode="auto">
          <a:xfrm>
            <a:off x="679288" y="4714195"/>
            <a:ext cx="5439101" cy="44666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098" tIns="46049" rIns="92098" bIns="46049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dirty="0"/>
          </a:p>
        </p:txBody>
      </p:sp>
      <p:sp>
        <p:nvSpPr>
          <p:cNvPr id="208902" name="Text Box 3"/>
          <p:cNvSpPr txBox="1">
            <a:spLocks noChangeArrowheads="1"/>
          </p:cNvSpPr>
          <p:nvPr/>
        </p:nvSpPr>
        <p:spPr bwMode="auto">
          <a:xfrm>
            <a:off x="3849826" y="9426793"/>
            <a:ext cx="2946246" cy="496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373" tIns="45687" rIns="91373" bIns="45687" anchor="b"/>
          <a:lstStyle/>
          <a:p>
            <a:pPr algn="r">
              <a:buSzPct val="100000"/>
              <a:tabLst>
                <a:tab pos="0" algn="l"/>
                <a:tab pos="450898" algn="l"/>
                <a:tab pos="903396" algn="l"/>
                <a:tab pos="1355893" algn="l"/>
                <a:tab pos="1808390" algn="l"/>
                <a:tab pos="2260887" algn="l"/>
                <a:tab pos="2713385" algn="l"/>
                <a:tab pos="3165881" algn="l"/>
                <a:tab pos="3618379" algn="l"/>
                <a:tab pos="4070876" algn="l"/>
                <a:tab pos="4523373" algn="l"/>
                <a:tab pos="4975870" algn="l"/>
                <a:tab pos="5428368" algn="l"/>
                <a:tab pos="5880865" algn="l"/>
                <a:tab pos="6333362" algn="l"/>
                <a:tab pos="6785859" algn="l"/>
                <a:tab pos="7238357" algn="l"/>
                <a:tab pos="7690853" algn="l"/>
                <a:tab pos="8143351" algn="l"/>
                <a:tab pos="8595848" algn="l"/>
                <a:tab pos="9048345" algn="l"/>
              </a:tabLst>
            </a:pPr>
            <a:fld id="{F12C2D74-854A-44D4-8BEC-C51025251ED6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>
                <a:buSzPct val="100000"/>
                <a:tabLst>
                  <a:tab pos="0" algn="l"/>
                  <a:tab pos="450898" algn="l"/>
                  <a:tab pos="903396" algn="l"/>
                  <a:tab pos="1355893" algn="l"/>
                  <a:tab pos="1808390" algn="l"/>
                  <a:tab pos="2260887" algn="l"/>
                  <a:tab pos="2713385" algn="l"/>
                  <a:tab pos="3165881" algn="l"/>
                  <a:tab pos="3618379" algn="l"/>
                  <a:tab pos="4070876" algn="l"/>
                  <a:tab pos="4523373" algn="l"/>
                  <a:tab pos="4975870" algn="l"/>
                  <a:tab pos="5428368" algn="l"/>
                  <a:tab pos="5880865" algn="l"/>
                  <a:tab pos="6333362" algn="l"/>
                  <a:tab pos="6785859" algn="l"/>
                  <a:tab pos="7238357" algn="l"/>
                  <a:tab pos="7690853" algn="l"/>
                  <a:tab pos="8143351" algn="l"/>
                  <a:tab pos="8595848" algn="l"/>
                  <a:tab pos="9048345" algn="l"/>
                </a:tabLst>
              </a:pPr>
              <a:t>31</a:t>
            </a:fld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8903" name="Заметки 6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52BA1734-1E8D-43E1-8B71-F6A38B9B9FAF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04.06.2019</a:t>
            </a:fld>
            <a:endParaRPr lang="ru-RU" dirty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66915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EA26947-5BA7-4774-AD66-2AA45EABD7F5}" type="slidenum">
              <a:rPr lang="ru-RU" smtClean="0">
                <a:latin typeface="Calibri" pitchFamily="34" charset="0"/>
                <a:cs typeface="Tahoma" pitchFamily="34" charset="0"/>
              </a:rPr>
              <a:pPr/>
              <a:t>3</a:t>
            </a:fld>
            <a:endParaRPr lang="ru-RU" dirty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6691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2413" cy="3722687"/>
          </a:xfrm>
          <a:solidFill>
            <a:srgbClr val="FFFFFF"/>
          </a:solidFill>
          <a:ln/>
        </p:spPr>
      </p:sp>
      <p:sp>
        <p:nvSpPr>
          <p:cNvPr id="166917" name="Text Box 2"/>
          <p:cNvSpPr txBox="1">
            <a:spLocks noChangeArrowheads="1"/>
          </p:cNvSpPr>
          <p:nvPr/>
        </p:nvSpPr>
        <p:spPr bwMode="auto">
          <a:xfrm>
            <a:off x="679288" y="4714195"/>
            <a:ext cx="5439101" cy="44666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098" tIns="46049" rIns="92098" bIns="46049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D75A3D99-773C-424D-B1B6-38663F57A3E3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04.06.2019</a:t>
            </a:fld>
            <a:endParaRPr lang="ru-RU">
              <a:latin typeface="Calibri" pitchFamily="34" charset="0"/>
              <a:cs typeface="Tahoma" pitchFamily="34" charset="0"/>
            </a:endParaRPr>
          </a:p>
        </p:txBody>
      </p:sp>
      <p:sp>
        <p:nvSpPr>
          <p:cNvPr id="210947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08E4D54-6DC5-4050-A0B6-23F5C39720FB}" type="slidenum">
              <a:rPr lang="ru-RU" smtClean="0">
                <a:latin typeface="Calibri" pitchFamily="34" charset="0"/>
                <a:cs typeface="Tahoma" pitchFamily="34" charset="0"/>
              </a:rPr>
              <a:pPr/>
              <a:t>32</a:t>
            </a:fld>
            <a:endParaRPr lang="ru-RU">
              <a:latin typeface="Calibri" pitchFamily="34" charset="0"/>
              <a:cs typeface="Tahoma" pitchFamily="34" charset="0"/>
            </a:endParaRPr>
          </a:p>
        </p:txBody>
      </p:sp>
      <p:sp>
        <p:nvSpPr>
          <p:cNvPr id="21094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2413" cy="3722687"/>
          </a:xfrm>
          <a:solidFill>
            <a:srgbClr val="FFFFFF"/>
          </a:solidFill>
          <a:ln/>
        </p:spPr>
      </p:sp>
      <p:sp>
        <p:nvSpPr>
          <p:cNvPr id="210949" name="Text Box 2"/>
          <p:cNvSpPr txBox="1">
            <a:spLocks noChangeArrowheads="1"/>
          </p:cNvSpPr>
          <p:nvPr/>
        </p:nvSpPr>
        <p:spPr bwMode="auto">
          <a:xfrm>
            <a:off x="679288" y="4714195"/>
            <a:ext cx="5439101" cy="44666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098" tIns="46049" rIns="92098" bIns="46049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4683C86A-1EB4-4640-8B0F-F7167C101FCC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04.06.2019</a:t>
            </a:fld>
            <a:endParaRPr lang="ru-RU">
              <a:latin typeface="Calibri" pitchFamily="34" charset="0"/>
              <a:cs typeface="Tahoma" pitchFamily="34" charset="0"/>
            </a:endParaRPr>
          </a:p>
        </p:txBody>
      </p:sp>
      <p:sp>
        <p:nvSpPr>
          <p:cNvPr id="212995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5FCF02D-79D9-4050-92EC-9AC01EF5D25A}" type="slidenum">
              <a:rPr lang="ru-RU" smtClean="0">
                <a:latin typeface="Calibri" pitchFamily="34" charset="0"/>
                <a:cs typeface="Tahoma" pitchFamily="34" charset="0"/>
              </a:rPr>
              <a:pPr/>
              <a:t>33</a:t>
            </a:fld>
            <a:endParaRPr lang="ru-RU">
              <a:latin typeface="Calibri" pitchFamily="34" charset="0"/>
              <a:cs typeface="Tahoma" pitchFamily="34" charset="0"/>
            </a:endParaRPr>
          </a:p>
        </p:txBody>
      </p:sp>
      <p:sp>
        <p:nvSpPr>
          <p:cNvPr id="21299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2413" cy="3722687"/>
          </a:xfrm>
          <a:solidFill>
            <a:srgbClr val="FFFFFF"/>
          </a:solidFill>
          <a:ln/>
        </p:spPr>
      </p:sp>
      <p:sp>
        <p:nvSpPr>
          <p:cNvPr id="212997" name="Text Box 2"/>
          <p:cNvSpPr txBox="1">
            <a:spLocks noChangeArrowheads="1"/>
          </p:cNvSpPr>
          <p:nvPr/>
        </p:nvSpPr>
        <p:spPr bwMode="auto">
          <a:xfrm>
            <a:off x="679288" y="4714195"/>
            <a:ext cx="5439101" cy="44666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098" tIns="46049" rIns="92098" bIns="46049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03E7164B-2A41-4DD4-8B9B-C87CC588FEE0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04.06.2019</a:t>
            </a:fld>
            <a:endParaRPr lang="ru-RU">
              <a:latin typeface="Calibri" pitchFamily="34" charset="0"/>
              <a:cs typeface="Tahoma" pitchFamily="34" charset="0"/>
            </a:endParaRPr>
          </a:p>
        </p:txBody>
      </p:sp>
      <p:sp>
        <p:nvSpPr>
          <p:cNvPr id="215043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CACB4CD-89EA-430E-9BF5-8D8EA0F1428F}" type="slidenum">
              <a:rPr lang="ru-RU" smtClean="0">
                <a:latin typeface="Calibri" pitchFamily="34" charset="0"/>
                <a:cs typeface="Tahoma" pitchFamily="34" charset="0"/>
              </a:rPr>
              <a:pPr/>
              <a:t>34</a:t>
            </a:fld>
            <a:endParaRPr lang="ru-RU">
              <a:latin typeface="Calibri" pitchFamily="34" charset="0"/>
              <a:cs typeface="Tahoma" pitchFamily="34" charset="0"/>
            </a:endParaRPr>
          </a:p>
        </p:txBody>
      </p:sp>
      <p:sp>
        <p:nvSpPr>
          <p:cNvPr id="21504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2413" cy="3722687"/>
          </a:xfrm>
          <a:solidFill>
            <a:srgbClr val="FFFFFF"/>
          </a:solidFill>
          <a:ln/>
        </p:spPr>
      </p:sp>
      <p:sp>
        <p:nvSpPr>
          <p:cNvPr id="215045" name="Text Box 2"/>
          <p:cNvSpPr txBox="1">
            <a:spLocks noChangeArrowheads="1"/>
          </p:cNvSpPr>
          <p:nvPr/>
        </p:nvSpPr>
        <p:spPr bwMode="auto">
          <a:xfrm>
            <a:off x="679288" y="4714195"/>
            <a:ext cx="5439101" cy="44666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098" tIns="46049" rIns="92098" bIns="46049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5CD7CE89-06CD-41F6-B3EF-32F73A5B1341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04.06.2019</a:t>
            </a:fld>
            <a:endParaRPr lang="ru-RU">
              <a:latin typeface="Calibri" pitchFamily="34" charset="0"/>
              <a:cs typeface="Tahoma" pitchFamily="34" charset="0"/>
            </a:endParaRPr>
          </a:p>
        </p:txBody>
      </p:sp>
      <p:sp>
        <p:nvSpPr>
          <p:cNvPr id="217091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4B0D784-1756-4086-A574-4F81880C89DA}" type="slidenum">
              <a:rPr lang="ru-RU" smtClean="0">
                <a:latin typeface="Calibri" pitchFamily="34" charset="0"/>
                <a:cs typeface="Tahoma" pitchFamily="34" charset="0"/>
              </a:rPr>
              <a:pPr/>
              <a:t>35</a:t>
            </a:fld>
            <a:endParaRPr lang="ru-RU">
              <a:latin typeface="Calibri" pitchFamily="34" charset="0"/>
              <a:cs typeface="Tahoma" pitchFamily="34" charset="0"/>
            </a:endParaRPr>
          </a:p>
        </p:txBody>
      </p:sp>
      <p:sp>
        <p:nvSpPr>
          <p:cNvPr id="21709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2413" cy="3722687"/>
          </a:xfrm>
          <a:solidFill>
            <a:srgbClr val="FFFFFF"/>
          </a:solidFill>
          <a:ln/>
        </p:spPr>
      </p:sp>
      <p:sp>
        <p:nvSpPr>
          <p:cNvPr id="217093" name="Text Box 2"/>
          <p:cNvSpPr txBox="1">
            <a:spLocks noChangeArrowheads="1"/>
          </p:cNvSpPr>
          <p:nvPr/>
        </p:nvSpPr>
        <p:spPr bwMode="auto">
          <a:xfrm>
            <a:off x="679288" y="4714195"/>
            <a:ext cx="5439101" cy="44666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098" tIns="46049" rIns="92098" bIns="46049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0E39B8C0-FC46-4248-8CA1-DCC62833F8FA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04.06.2019</a:t>
            </a:fld>
            <a:endParaRPr lang="ru-RU" dirty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68963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DE63B78-4467-4EBF-B39F-C2ADBDD13B3A}" type="slidenum">
              <a:rPr lang="ru-RU" smtClean="0">
                <a:latin typeface="Calibri" pitchFamily="34" charset="0"/>
                <a:cs typeface="Tahoma" pitchFamily="34" charset="0"/>
              </a:rPr>
              <a:pPr/>
              <a:t>4</a:t>
            </a:fld>
            <a:endParaRPr lang="ru-RU" dirty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6896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2413" cy="3722687"/>
          </a:xfrm>
          <a:solidFill>
            <a:srgbClr val="FFFFFF"/>
          </a:solidFill>
          <a:ln/>
        </p:spPr>
      </p:sp>
      <p:sp>
        <p:nvSpPr>
          <p:cNvPr id="168965" name="Text Box 2"/>
          <p:cNvSpPr txBox="1">
            <a:spLocks noChangeArrowheads="1"/>
          </p:cNvSpPr>
          <p:nvPr/>
        </p:nvSpPr>
        <p:spPr bwMode="auto">
          <a:xfrm>
            <a:off x="679288" y="4714195"/>
            <a:ext cx="5439101" cy="44666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098" tIns="46049" rIns="92098" bIns="46049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414E190A-77E9-486A-9AC4-44F421B6EB36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04.06.2019</a:t>
            </a:fld>
            <a:endParaRPr lang="ru-RU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95587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44FDB10-4401-4E48-BB4A-8F68F51099B4}" type="slidenum">
              <a:rPr lang="ru-RU" smtClean="0">
                <a:latin typeface="Calibri" pitchFamily="34" charset="0"/>
                <a:cs typeface="Tahoma" pitchFamily="34" charset="0"/>
              </a:rPr>
              <a:pPr/>
              <a:t>5</a:t>
            </a:fld>
            <a:endParaRPr lang="ru-RU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9558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2413" cy="3722687"/>
          </a:xfrm>
          <a:solidFill>
            <a:srgbClr val="FFFFFF"/>
          </a:solidFill>
          <a:ln/>
        </p:spPr>
      </p:sp>
      <p:sp>
        <p:nvSpPr>
          <p:cNvPr id="195589" name="Text Box 2"/>
          <p:cNvSpPr txBox="1">
            <a:spLocks noChangeArrowheads="1"/>
          </p:cNvSpPr>
          <p:nvPr/>
        </p:nvSpPr>
        <p:spPr bwMode="auto">
          <a:xfrm>
            <a:off x="679288" y="4714195"/>
            <a:ext cx="5439101" cy="44666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098" tIns="46049" rIns="92098" bIns="46049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414E190A-77E9-486A-9AC4-44F421B6EB36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04.06.2019</a:t>
            </a:fld>
            <a:endParaRPr lang="ru-RU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95587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44FDB10-4401-4E48-BB4A-8F68F51099B4}" type="slidenum">
              <a:rPr lang="ru-RU" smtClean="0">
                <a:latin typeface="Calibri" pitchFamily="34" charset="0"/>
                <a:cs typeface="Tahoma" pitchFamily="34" charset="0"/>
              </a:rPr>
              <a:pPr/>
              <a:t>6</a:t>
            </a:fld>
            <a:endParaRPr lang="ru-RU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9558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2413" cy="3722687"/>
          </a:xfrm>
          <a:solidFill>
            <a:srgbClr val="FFFFFF"/>
          </a:solidFill>
          <a:ln/>
        </p:spPr>
      </p:sp>
      <p:sp>
        <p:nvSpPr>
          <p:cNvPr id="195589" name="Text Box 2"/>
          <p:cNvSpPr txBox="1">
            <a:spLocks noChangeArrowheads="1"/>
          </p:cNvSpPr>
          <p:nvPr/>
        </p:nvSpPr>
        <p:spPr bwMode="auto">
          <a:xfrm>
            <a:off x="679288" y="4714195"/>
            <a:ext cx="5439101" cy="44666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098" tIns="46049" rIns="92098" bIns="46049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73087951-C66E-4566-BCC5-59C639C44646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04.06.2019</a:t>
            </a:fld>
            <a:endParaRPr lang="ru-RU" dirty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71011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78DED46-0A6F-4352-9EFB-F90CC4C6A35B}" type="slidenum">
              <a:rPr lang="ru-RU" smtClean="0">
                <a:latin typeface="Calibri" pitchFamily="34" charset="0"/>
                <a:cs typeface="Tahoma" pitchFamily="34" charset="0"/>
              </a:rPr>
              <a:pPr/>
              <a:t>7</a:t>
            </a:fld>
            <a:endParaRPr lang="ru-RU" dirty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7101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2413" cy="3722687"/>
          </a:xfrm>
          <a:solidFill>
            <a:srgbClr val="FFFFFF"/>
          </a:solidFill>
          <a:ln/>
        </p:spPr>
      </p:sp>
      <p:sp>
        <p:nvSpPr>
          <p:cNvPr id="171013" name="Text Box 2"/>
          <p:cNvSpPr txBox="1">
            <a:spLocks noChangeArrowheads="1"/>
          </p:cNvSpPr>
          <p:nvPr/>
        </p:nvSpPr>
        <p:spPr bwMode="auto">
          <a:xfrm>
            <a:off x="679288" y="4714195"/>
            <a:ext cx="5439101" cy="44666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098" tIns="46049" rIns="92098" bIns="46049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89413C7E-0E8C-468D-820D-59A88841FF1E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04.06.2019</a:t>
            </a:fld>
            <a:endParaRPr lang="ru-RU" dirty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73059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0F0F1F9-C5BD-4D13-A84B-AA832E774BEA}" type="slidenum">
              <a:rPr lang="ru-RU" smtClean="0">
                <a:latin typeface="Calibri" pitchFamily="34" charset="0"/>
                <a:cs typeface="Tahoma" pitchFamily="34" charset="0"/>
              </a:rPr>
              <a:pPr/>
              <a:t>8</a:t>
            </a:fld>
            <a:endParaRPr lang="ru-RU" dirty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7306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2413" cy="3722687"/>
          </a:xfrm>
          <a:solidFill>
            <a:srgbClr val="FFFFFF"/>
          </a:solidFill>
          <a:ln/>
        </p:spPr>
      </p:sp>
      <p:sp>
        <p:nvSpPr>
          <p:cNvPr id="173061" name="Text Box 2"/>
          <p:cNvSpPr txBox="1">
            <a:spLocks noChangeArrowheads="1"/>
          </p:cNvSpPr>
          <p:nvPr/>
        </p:nvSpPr>
        <p:spPr bwMode="auto">
          <a:xfrm>
            <a:off x="679288" y="4714195"/>
            <a:ext cx="5439101" cy="44666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098" tIns="46049" rIns="92098" bIns="46049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50B9FD03-CAB4-47D7-A1D3-37DFB5DC6739}" type="datetime1">
              <a:rPr lang="ru-RU" smtClean="0">
                <a:latin typeface="Calibri" pitchFamily="34" charset="0"/>
                <a:cs typeface="Tahoma" pitchFamily="34" charset="0"/>
              </a:rPr>
              <a:pPr/>
              <a:t>04.06.2019</a:t>
            </a:fld>
            <a:endParaRPr lang="ru-RU" dirty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75107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A266F5F-1D7C-49FC-B47A-9B1F0DB4C45C}" type="slidenum">
              <a:rPr lang="ru-RU" smtClean="0">
                <a:latin typeface="Calibri" pitchFamily="34" charset="0"/>
                <a:cs typeface="Tahoma" pitchFamily="34" charset="0"/>
              </a:rPr>
              <a:pPr/>
              <a:t>11</a:t>
            </a:fld>
            <a:endParaRPr lang="ru-RU" dirty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7510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2413" cy="3722687"/>
          </a:xfrm>
          <a:solidFill>
            <a:srgbClr val="FFFFFF"/>
          </a:solidFill>
          <a:ln/>
        </p:spPr>
      </p:sp>
      <p:sp>
        <p:nvSpPr>
          <p:cNvPr id="175109" name="Text Box 2"/>
          <p:cNvSpPr txBox="1">
            <a:spLocks noChangeArrowheads="1"/>
          </p:cNvSpPr>
          <p:nvPr/>
        </p:nvSpPr>
        <p:spPr bwMode="auto">
          <a:xfrm>
            <a:off x="679288" y="4714195"/>
            <a:ext cx="5439101" cy="44666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098" tIns="46049" rIns="92098" bIns="46049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E6C0B-FA5D-4F80-8E0E-E9F2E4E5436C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4260D-C52E-419B-90C5-1492A1D84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C26BE-45A0-481D-8CE2-4C59F9E29426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3E44A-217D-4024-BB5B-B1C7BEB50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58002-3129-42E3-BF56-CBC4EFB2F5CB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70270-56B6-4D89-9041-0FEA7EE54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E17B5-A6C3-4422-9F1A-2DD18EECBF3F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B52C2-2503-4BCD-8824-63C1FCA5D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3D5EE-7009-413F-A259-63BA7A3025DD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0F3E6-6358-44BC-8C5F-CF8B57117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4050" y="3567113"/>
            <a:ext cx="2700338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6788" y="3567113"/>
            <a:ext cx="2700337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C3BFA-33CE-48FC-9BAA-36F21CC257A2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683CA-1A54-400A-B04C-9DA7EE9A9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50323-7054-4F00-B2A6-9AA285641A45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43254-C945-4A6C-9965-6D283B014E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F5074-A2AE-48AC-9EE4-9202ADDFDB3A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E8649-EA2F-4963-BBCC-1762737E5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A2D6B-2B1B-4081-8F55-80DD19E23B59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A0608-7C1B-4B06-A5DE-177FBD6D81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1FF3F-B59D-4A7D-B403-44ABB3A216A4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53895-9CAB-4E3C-8472-E8A5753B2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7F72A-E85F-4826-8A78-842ABE6DC7F9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A92C2-DBB1-485F-9E9E-BCD95512C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F736D-D2FD-4A8F-ABD8-5B0F32BAC644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723F9-55FE-4BE6-999E-755088198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0463" y="450850"/>
            <a:ext cx="1541462" cy="77136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450850"/>
            <a:ext cx="4475163" cy="77136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CD4DF-83E0-4FB4-8317-EB59E0FF0B6C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AFA56-C92B-4A2B-B198-D1AF09319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0463" y="450850"/>
            <a:ext cx="1541462" cy="77136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450850"/>
            <a:ext cx="4475163" cy="77136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2243A-D6A2-41BC-81A2-0BEE6F16858A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91556-8EFD-4190-8563-4D0640612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55E43-222C-4BB1-BA60-33D9AF0567C7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025FC-BBCA-495F-B8BE-BF840B4EE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498E1-203A-4F2B-951D-8C628C7FD447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D5128-7AF9-43AE-97D8-D950C2493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38B05-A272-4E77-B200-34B4749CBDA7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81C9D-6BA1-495E-B8F1-8D6D418B3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4050" y="3567113"/>
            <a:ext cx="2700338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6788" y="3567113"/>
            <a:ext cx="2700337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F9814-F4A3-47CE-B5B8-1F8BBA72DEE9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27440-5641-4909-ADCB-2B36EBEBA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FBB95-61A7-44E6-9BC1-32C5BD90E866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4A76D-9EDF-493D-9EF4-33655F074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B7950-ED3B-4D01-AA37-A3784BF4ECA5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18A92-8C78-478F-90CB-95CC47ECB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BF3A9-F749-4224-B2DB-2A1FEBA91DEF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205A4-97EF-4BFA-A590-CFE0E138B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C5EC4-A727-4E2C-96F6-CE4573D3D630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A3643-DD82-4A02-9A69-78C3F5E8F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AC379-2B99-49B4-B1DD-8979D7D1F063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374CD-0266-4707-BDC8-2524ED7F1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9587F-B238-4A04-887F-80F3E16416F4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76737-8258-4312-97CE-3F3237E9B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E8A7E-7C6B-4814-A9DD-9D9A7FBD55D1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6D500-B74B-4441-9105-C6F5AF8FF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0463" y="450850"/>
            <a:ext cx="1541462" cy="77136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450850"/>
            <a:ext cx="4475163" cy="77136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7D6BA-CAAE-4889-8934-17201A34693E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706B5-3295-48ED-9097-58580B716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8A66B-F9DF-4D05-8B7D-7C6257DDC9AC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06EC4-FDDD-4F8D-A929-B088D97D1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CAE93-F9D3-4B6A-8C04-931C47F89E38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32CD9-4E45-4CAA-8D02-5ADF8FCA1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537FA-29D7-45AB-BCFD-34F1C56C8D16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84910-D066-42F2-9550-79148867C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4050" y="3567113"/>
            <a:ext cx="2700338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6788" y="3567113"/>
            <a:ext cx="2700337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FC96F-F5CB-4BC0-955D-662238AB2A40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14935-92A9-4CD7-92E5-6FF4224DC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656F8-4ED5-44B7-A241-89B965EBF0BE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5CB60-68CD-4FBE-86B6-5D75AAEE5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7C120-9732-4DD4-ABE1-43CA966781A3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6D398-4ADB-4729-8EC8-8AD22B4BA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FC497-4539-47AD-9D28-8A9BC3F5BA49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66580-C17F-405A-A1B3-E3CEFA0A3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427D4-B67B-4DC6-88FE-A8402047B553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9C25A-7D2F-4F86-BCD8-3B41B8E43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1B0FF-7D5E-4028-AF5C-BC1050B977E1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14D50-C4C2-4365-B2F5-162B567DA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38B36-77A9-4E74-B8A3-26B9E0B3992D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4C7B7-272B-4429-B4F2-446715550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26513-C68C-49BA-B7D5-4A53C6309398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218B9-C93C-44EA-A57D-02BBAE4D8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0463" y="450850"/>
            <a:ext cx="1541462" cy="77136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450850"/>
            <a:ext cx="4475163" cy="77136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2659A-528C-416B-B65D-0E2A79D15FF6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5E4CD-DC24-4217-9B6E-38A66979E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CC225-6092-424E-9683-4E62857AC479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0BF3A-D406-48AC-91C9-CDE865FC2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4185A-3419-46CB-9BB8-0485C8A31879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46806-DA5D-405B-8943-44E7C6445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A65C8-3CC1-4099-8A6A-0811C58E747E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10F04-D82D-4318-B0BE-D877441DB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4050" y="3567113"/>
            <a:ext cx="2700338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6788" y="3567113"/>
            <a:ext cx="2700337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67662-06F4-48F9-ADAC-D9F9FC42951B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63994-1849-4BF0-84E4-82D7E1A9D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BA57E-AF01-4C06-BCAF-88481E78BE7D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EC2DB-FCBA-4DBE-BB41-950ECD8D3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13381-DEB2-4E90-9E98-9DDAE563FCCA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9255B-776A-41CC-8466-1ED1537FD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4050" y="3567113"/>
            <a:ext cx="2700338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6788" y="3567113"/>
            <a:ext cx="2700337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DD86E-48CB-4465-9EF3-9F7F32CCB0F3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3114A-2DF9-459B-B075-58FE5C6D5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4CE43-79AF-4BCE-9CB5-7E356DBF8A2B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AA2B5-4A31-4E30-9DCF-6F11D96C2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64445-3100-405B-9DC2-6A91B4459CE8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8197D-5502-4DF4-8EC0-8136FCB88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CE8C8-4392-45A7-9B16-E895EC97C694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AAD56-07A7-44EE-A849-72309D635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14BC9-6CF5-4C2E-AB19-C1FDB0B69850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3B42D-DB0B-4377-8625-44B09927A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0463" y="450850"/>
            <a:ext cx="1541462" cy="77136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450850"/>
            <a:ext cx="4475163" cy="77136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BD9B6-6569-42BA-91F7-CBD37178D278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942EA-92A7-4950-8876-88D088CD6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4B1F5-58B8-4DF9-A9D2-E99774C68123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2F264-5059-4397-AA67-7EF415DEB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A76AD-5361-4DC6-BDE0-4DA3F55DDE90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36279-D253-4E95-8127-84CBD7D7A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D26EE-5AFE-470B-8F1C-8A0D1689C834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92EF6-F2CE-48CF-8A81-ACE491675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4050" y="3567113"/>
            <a:ext cx="2700338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6788" y="3567113"/>
            <a:ext cx="2700337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6AABF-3011-4AB8-BF99-48D93C6D0D70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07C2F-317B-4778-8988-722A30380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15B79-7132-427F-84E9-949233ACC399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3B620-534D-4754-9377-BEE919DA88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EBC6C-E6D4-42EC-8526-30EBF79388D2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50C62-62FB-4EC0-907A-544A78EA1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F99CA-8285-4122-B6F5-1E250B1BEEC6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9B317-1307-417D-A602-57A9610A9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CE3AC-36DB-4E91-9270-94EBB8EDB2AA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41D7-AD41-488E-B161-171412B05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80131-043A-4B98-A7F8-BE10C5BC040F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78D9A-AEDC-4DCA-8EE9-3C1AC94D4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18D0D-590C-4747-9279-662C386D5897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E443A-1FEC-4D00-93B4-6D0C2457A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B3320-3AD0-46D5-BE6F-B9CE6D04C9B8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C02DD-5E46-45C1-AC7B-993C51005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0463" y="450850"/>
            <a:ext cx="1541462" cy="77136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450850"/>
            <a:ext cx="4475163" cy="77136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B86D4-CD38-4E46-B277-437E3FB19C98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BDF00-1959-41EF-AABE-A22C7C058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44221-7A1A-4C36-8B32-8E6DB557DB8C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3C69A-19CC-4E00-B791-F642635FA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F7051-53E0-4640-AFAE-582041F8B725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DBFC0-3564-48AE-9377-8A5D1969C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9E3DC-3BAA-4AC5-B260-7C48205C20E8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8B4AB-3BE9-4AFE-B0A6-9EEC04AD9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4050" y="3567113"/>
            <a:ext cx="2700338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6788" y="3567113"/>
            <a:ext cx="2700337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A20D3-8217-4349-9C75-1F0D677917D8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8D918-DFC2-4B62-97C8-8BC89905B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9226B-D7DD-4E73-B1D6-F33CCAA67C33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93680-F851-40E6-AD18-F64815275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2DF6A-E7FA-4B67-800D-532E3A7E6E97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ACFCF-2028-4DFA-9B03-F675F6B0E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1DA2A-23FC-4D0D-BFC8-4C3F1FFDC663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E7041-A9F3-4F8F-BC38-54F2E94B2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C8DC3-D4BC-4846-8D14-9DC75A95D07E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34F3-514B-4682-9D00-AB23A8E378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09301-950D-448A-A3D2-5BCA0017C6AF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21EB8-AE79-4888-B0C9-B73658280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23E66-7FBB-41D3-93D0-A7A2253E542A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B833A-8DA9-4C3C-A3EF-C44F60A31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580D6-9638-430B-BD5F-878CF3430B03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4D5F5-D1E4-4ED4-B018-71E9E92B6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0463" y="450850"/>
            <a:ext cx="1541462" cy="77136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450850"/>
            <a:ext cx="4475163" cy="77136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6438C-B8DB-49AD-8600-4A69A92ACA71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40401-E62B-4873-94A8-D3D115499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54914-125A-4EDE-A3D1-BC6CBDD10850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A495D-2F4D-497C-B1ED-E63D3A5D4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83B30-0C6D-4582-A5C2-0622A37E7920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29857-E530-471B-8AD2-F4D782A43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B18C1-D723-4FDD-A722-68FC04BB4549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A8F12-EC93-4A20-830F-6BBF61917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41DA2-8202-4FF3-93E9-6B89ADF65F76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E4093-5F9F-40FF-A007-AC1210A76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4050" y="3567113"/>
            <a:ext cx="2700338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6788" y="3567113"/>
            <a:ext cx="2700337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44B77-B00B-4A52-A133-1359F11F8739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364FC-E1D4-4B11-BB1C-062BCC4D3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7E57B-67DC-48DB-8A3B-6CD001C2FC41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8C122-5157-4FF8-87EF-DBBBEC66D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C6B2F-8A99-4EC4-8F6F-DE569501B78A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38C5F-36BC-4B6C-AF75-B8F79652C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847A7-8D7B-4101-B51A-DB299799A9B9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D6DF0-89FF-4F04-808D-1998B98E1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E6660-9EEF-4836-A409-A1C8E313DC4A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D9A35-4447-41AA-9AAF-9320AB94C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BDB49-C04B-4225-8997-95CC27B90CA5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4FA6F-EB6D-4EED-B166-85411AD8A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1CC20-6F76-49CE-8558-1193F5081F5E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167BC-B7E9-49B5-B6D0-D652E9C7E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0463" y="450850"/>
            <a:ext cx="1541462" cy="77136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450850"/>
            <a:ext cx="4475163" cy="77136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9902C-5D4B-476B-B287-F2000AE33E2B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AE949-9AEB-4139-A282-2C09E66DE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EBEB1-41FE-4983-8F2F-C1A44B150F2E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8EC0B-231C-45E2-A0EF-07576B7EB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6CB05-E5A1-4BC2-980F-93CDE9B7B090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A44EE-A068-4C2B-B337-162045855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13193-2EE9-44D4-98EA-233C01F2D055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D6474-DDB8-4D78-96BA-6B2555C80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0A808-9A1C-4B06-AF72-F3F2C462973A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1B7B0-9700-4A64-A2B0-B8A95BCD5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4050" y="3567113"/>
            <a:ext cx="2700338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6788" y="3567113"/>
            <a:ext cx="2700337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34352-DC9A-4BF0-92F0-3EA4A53B5626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BB7A8-F3E9-4215-83BA-F92FCB15E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35986-DED1-42AD-821F-EF0230908266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D1A7E-F3B7-425D-A820-708157B20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71202-AF21-4188-9B19-BBE7B6E87FC3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F95F2-2BC8-4C10-8883-24A7AC98A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5CE36-7F0C-4974-9CDD-82727AB2AC7B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E6DAA-50BC-4EC5-AE69-A729F52BEB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E4782-8300-4B75-8178-26914F1507D7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14C65-D1D4-4995-B48B-3A3E2E61C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E53F6-71BD-44B4-B5D8-D628BC0D58E3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11D33-C01C-4F9C-BF40-3AE487368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96428-9855-4D4C-8576-18792AE7F3D2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43E9A-50DA-4E79-AB64-19050BF56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0463" y="450850"/>
            <a:ext cx="1541462" cy="77136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450850"/>
            <a:ext cx="4475163" cy="77136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9F234-196D-469B-B096-DAF9E367A5A0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FC1FA-CFFD-4F7D-9458-7838264792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0B000-FF93-4566-B569-3548C6A9E16E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93ACE-FCAA-4A66-9E78-B4185EAB7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847ED-DB3D-46A7-8D51-D6CCAAEA0FCD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ABFCB-7C5A-4B40-8ED8-2D99A9CC2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8B56C-CA44-4AD6-9C22-209E9B154FBC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B2194-3E92-4712-99C3-CE3EC343A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11CD2-CFCA-4F3B-90F2-93F46A68BA02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EB2E3-9FEC-4B14-9D8C-EB0A5FA19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4050" y="3567113"/>
            <a:ext cx="2700338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6788" y="3567113"/>
            <a:ext cx="2700337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53E2A-4B24-49BB-A68F-88B765CA1395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88008-7F72-4106-9A99-43D66F2B9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02957-7E27-430A-8AD5-263BE55AAC05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D9994-16AF-48AD-ABBB-05F2EB257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B02DC-FA7E-4E7C-AD79-CC09F53F4AFC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61D37-5872-4799-AAF4-B9D36ABD0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C938F-CA99-4FEF-9E7E-9B2AB8F7C462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1C440-A6A7-46A3-BB7F-2EA6C3CB1F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1AD62-284E-4601-9F38-A7ACA7F56B93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2B81A-4762-4A1C-9A83-C1D1DE18A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0DD8E-89B7-494D-91DD-537BBB3A97A0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CC4D4-1778-4813-AF1D-422ACD10C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51139-7ECE-4B69-ABA1-87BAE34603D7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00C33-3F14-424B-9B00-08B271F813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0463" y="450850"/>
            <a:ext cx="1541462" cy="77136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450850"/>
            <a:ext cx="4475163" cy="77136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B074E-D277-4423-9BF9-A41DDFB3BBE1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80940-1B8A-41AF-AF4B-93833D6D6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171450" y="304800"/>
            <a:ext cx="6523038" cy="3290888"/>
          </a:xfrm>
          <a:prstGeom prst="roundRect">
            <a:avLst>
              <a:gd name="adj" fmla="val 3361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grpSp>
        <p:nvGrpSpPr>
          <p:cNvPr id="1027" name="Group 2"/>
          <p:cNvGrpSpPr>
            <a:grpSpLocks/>
          </p:cNvGrpSpPr>
          <p:nvPr/>
        </p:nvGrpSpPr>
        <p:grpSpPr bwMode="auto">
          <a:xfrm>
            <a:off x="158750" y="2239963"/>
            <a:ext cx="6538913" cy="1770062"/>
            <a:chOff x="100" y="1411"/>
            <a:chExt cx="4119" cy="1115"/>
          </a:xfrm>
        </p:grpSpPr>
        <p:sp>
          <p:nvSpPr>
            <p:cNvPr id="2" name="AutoShape 3"/>
            <p:cNvSpPr>
              <a:spLocks noChangeArrowheads="1"/>
            </p:cNvSpPr>
            <p:nvPr/>
          </p:nvSpPr>
          <p:spPr bwMode="auto">
            <a:xfrm>
              <a:off x="2857" y="1532"/>
              <a:ext cx="1357" cy="59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572 0 0"/>
                <a:gd name="G10" fmla="sin 55292 G9"/>
                <a:gd name="G11" fmla="+- 572 0 0"/>
                <a:gd name="G12" fmla="cos 54990 G11"/>
                <a:gd name="G13" fmla="+- G10 0 G12"/>
                <a:gd name="G14" fmla="*/ G13 65535 1"/>
                <a:gd name="G15" fmla="+- G14 10800 0"/>
                <a:gd name="G16" fmla="+- 1 0 0"/>
                <a:gd name="G17" fmla="+- 1 0 0"/>
                <a:gd name="G18" fmla="+- 1 0 0"/>
                <a:gd name="G19" fmla="+- 636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*/ 1 16385 2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*/ 1 59207 25856"/>
                <a:gd name="G47" fmla="*/ 1 6295 25856"/>
                <a:gd name="G48" fmla="*/ G47 1 180"/>
                <a:gd name="G49" fmla="*/ G46 1 G48"/>
                <a:gd name="G50" fmla="+- 32766 0 0"/>
                <a:gd name="G51" fmla="+- 32767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w 2706"/>
                <a:gd name="T115" fmla="*/ 0 h 640"/>
                <a:gd name="T116" fmla="*/ 2706 w 2706"/>
                <a:gd name="T117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8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3" name="AutoShape 4"/>
            <p:cNvSpPr>
              <a:spLocks noChangeArrowheads="1"/>
            </p:cNvSpPr>
            <p:nvPr/>
          </p:nvSpPr>
          <p:spPr bwMode="auto">
            <a:xfrm>
              <a:off x="1238" y="1426"/>
              <a:ext cx="2617" cy="711"/>
            </a:xfrm>
            <a:custGeom>
              <a:avLst/>
              <a:gdLst>
                <a:gd name="G0" fmla="+- 1 0 0"/>
                <a:gd name="G1" fmla="+- 1 0 0"/>
                <a:gd name="G2" fmla="+- 610 0 0"/>
                <a:gd name="G3" fmla="sin 55388 G2"/>
                <a:gd name="G4" fmla="+- 610 0 0"/>
                <a:gd name="G5" fmla="cos 59214 G4"/>
                <a:gd name="G6" fmla="+- G3 0 G5"/>
                <a:gd name="G7" fmla="*/ G6 65535 1"/>
                <a:gd name="G8" fmla="+- G7 10800 0"/>
                <a:gd name="G9" fmla="+- 1 0 0"/>
                <a:gd name="G10" fmla="+- 1 0 0"/>
                <a:gd name="G11" fmla="+- 266 0 0"/>
                <a:gd name="G12" fmla="sin 55032 G11"/>
                <a:gd name="G13" fmla="+- 266 0 0"/>
                <a:gd name="G14" fmla="cos 57548 G13"/>
                <a:gd name="G15" fmla="+- G12 0 G14"/>
                <a:gd name="G16" fmla="*/ G15 65535 1"/>
                <a:gd name="G17" fmla="+- G16 1080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+- 1 0 0"/>
                <a:gd name="G47" fmla="*/ 1 16385 2"/>
                <a:gd name="G48" fmla="+- 1 0 0"/>
                <a:gd name="G49" fmla="+- 1 0 0"/>
                <a:gd name="G50" fmla="+- 1 0 0"/>
                <a:gd name="G51" fmla="+- 1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G60" fmla="+- 1 0 0"/>
                <a:gd name="G61" fmla="+- 1 0 0"/>
                <a:gd name="G62" fmla="+- 1 0 0"/>
                <a:gd name="G63" fmla="+- 1 0 0"/>
                <a:gd name="G64" fmla="*/ 1 51565 51712"/>
                <a:gd name="G65" fmla="+- 1 0 0"/>
                <a:gd name="G66" fmla="+- 1 0 0"/>
                <a:gd name="G67" fmla="+- 1 0 0"/>
                <a:gd name="G68" fmla="+- 1 0 0"/>
                <a:gd name="G69" fmla="+- 1 0 0"/>
                <a:gd name="G70" fmla="+- 1 0 0"/>
                <a:gd name="G71" fmla="+- 1 0 0"/>
                <a:gd name="G72" fmla="+- 1 0 0"/>
                <a:gd name="G73" fmla="+- 1 0 0"/>
                <a:gd name="G74" fmla="+- 1 0 0"/>
                <a:gd name="G75" fmla="+- 1 0 0"/>
                <a:gd name="G76" fmla="+- 1 0 0"/>
                <a:gd name="G77" fmla="+- 1 0 0"/>
                <a:gd name="G78" fmla="+- 1 0 0"/>
                <a:gd name="G79" fmla="+- 1 0 0"/>
                <a:gd name="G80" fmla="+- 1 0 0"/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w 5216"/>
                <a:gd name="T73" fmla="*/ 0 h 762"/>
                <a:gd name="T74" fmla="*/ 5216 w 5216"/>
                <a:gd name="T75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029" name="AutoShape 5"/>
            <p:cNvSpPr>
              <a:spLocks noChangeArrowheads="1"/>
            </p:cNvSpPr>
            <p:nvPr/>
          </p:nvSpPr>
          <p:spPr bwMode="auto">
            <a:xfrm>
              <a:off x="1337" y="1435"/>
              <a:ext cx="2581" cy="648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*/ 1 38563 22848"/>
                <a:gd name="G9" fmla="*/ 1 6295 25856"/>
                <a:gd name="G10" fmla="*/ G9 1 180"/>
                <a:gd name="G11" fmla="*/ G8 1 G10"/>
                <a:gd name="G12" fmla="*/ 1 10035 49664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*/ 1 16385 2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32768 0 0"/>
                <a:gd name="G29" fmla="+- 32768 0 0"/>
                <a:gd name="G30" fmla="+- 1 0 0"/>
                <a:gd name="G31" fmla="+- 1 0 0"/>
                <a:gd name="G32" fmla="+- 1 0 0"/>
                <a:gd name="G33" fmla="+- 1 0 0"/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w 5144"/>
                <a:gd name="T63" fmla="*/ 0 h 694"/>
                <a:gd name="T64" fmla="*/ 5144 w 5144"/>
                <a:gd name="T65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T62" t="T63" r="T64" b="T65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030" name="AutoShape 6"/>
            <p:cNvSpPr>
              <a:spLocks noChangeArrowheads="1"/>
            </p:cNvSpPr>
            <p:nvPr/>
          </p:nvSpPr>
          <p:spPr bwMode="auto">
            <a:xfrm>
              <a:off x="2650" y="1424"/>
              <a:ext cx="1561" cy="545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*/ 1 28513 57600"/>
                <a:gd name="G16" fmla="+- 1 0 0"/>
                <a:gd name="G17" fmla="+- 32766 0 0"/>
                <a:gd name="G18" fmla="+- 32767 0 0"/>
                <a:gd name="G19" fmla="+- 1 0 0"/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w 3112"/>
                <a:gd name="T41" fmla="*/ 0 h 584"/>
                <a:gd name="T42" fmla="*/ 3112 w 3112"/>
                <a:gd name="T43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</p:grp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450850"/>
            <a:ext cx="6169025" cy="166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заголовка щёлкните мышью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3873500" y="8332788"/>
            <a:ext cx="2836863" cy="484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CBFE2A1-FD13-43C5-B1B2-95CB4E29F269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46050" y="8332788"/>
            <a:ext cx="2838450" cy="4873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2994025" y="8332788"/>
            <a:ext cx="868363" cy="484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00AE163-09D3-4EAA-A583-E73D5A6D1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4050" y="3567113"/>
            <a:ext cx="5553075" cy="459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щёлкните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Четвёртый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73E87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200">
          <a:solidFill>
            <a:srgbClr val="073E87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73E87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73E87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73E87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1"/>
          <p:cNvSpPr>
            <a:spLocks noChangeArrowheads="1"/>
          </p:cNvSpPr>
          <p:nvPr/>
        </p:nvSpPr>
        <p:spPr bwMode="auto">
          <a:xfrm>
            <a:off x="171450" y="304800"/>
            <a:ext cx="6523038" cy="3290888"/>
          </a:xfrm>
          <a:prstGeom prst="roundRect">
            <a:avLst>
              <a:gd name="adj" fmla="val 3361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grpSp>
        <p:nvGrpSpPr>
          <p:cNvPr id="148483" name="Group 2"/>
          <p:cNvGrpSpPr>
            <a:grpSpLocks/>
          </p:cNvGrpSpPr>
          <p:nvPr/>
        </p:nvGrpSpPr>
        <p:grpSpPr bwMode="auto">
          <a:xfrm>
            <a:off x="158750" y="2239963"/>
            <a:ext cx="6538913" cy="1770062"/>
            <a:chOff x="100" y="1411"/>
            <a:chExt cx="4119" cy="1115"/>
          </a:xfrm>
        </p:grpSpPr>
        <p:sp>
          <p:nvSpPr>
            <p:cNvPr id="13315" name="AutoShape 3"/>
            <p:cNvSpPr>
              <a:spLocks noChangeArrowheads="1"/>
            </p:cNvSpPr>
            <p:nvPr/>
          </p:nvSpPr>
          <p:spPr bwMode="auto">
            <a:xfrm>
              <a:off x="2857" y="1532"/>
              <a:ext cx="1357" cy="59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572 0 0"/>
                <a:gd name="G10" fmla="sin 55292 G9"/>
                <a:gd name="G11" fmla="+- 572 0 0"/>
                <a:gd name="G12" fmla="cos 54990 G11"/>
                <a:gd name="G13" fmla="+- G10 0 G12"/>
                <a:gd name="G14" fmla="*/ G13 65535 1"/>
                <a:gd name="G15" fmla="+- G14 10800 0"/>
                <a:gd name="G16" fmla="+- 1 0 0"/>
                <a:gd name="G17" fmla="+- 1 0 0"/>
                <a:gd name="G18" fmla="+- 1 0 0"/>
                <a:gd name="G19" fmla="+- 636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*/ 1 16385 2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*/ 1 59207 25856"/>
                <a:gd name="G47" fmla="*/ 1 6295 25856"/>
                <a:gd name="G48" fmla="*/ G47 1 180"/>
                <a:gd name="G49" fmla="*/ G46 1 G48"/>
                <a:gd name="G50" fmla="+- 32766 0 0"/>
                <a:gd name="G51" fmla="+- 32767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w 2706"/>
                <a:gd name="T115" fmla="*/ 0 h 640"/>
                <a:gd name="T116" fmla="*/ 2706 w 2706"/>
                <a:gd name="T117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8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3316" name="AutoShape 4"/>
            <p:cNvSpPr>
              <a:spLocks noChangeArrowheads="1"/>
            </p:cNvSpPr>
            <p:nvPr/>
          </p:nvSpPr>
          <p:spPr bwMode="auto">
            <a:xfrm>
              <a:off x="1238" y="1426"/>
              <a:ext cx="2617" cy="711"/>
            </a:xfrm>
            <a:custGeom>
              <a:avLst/>
              <a:gdLst>
                <a:gd name="G0" fmla="+- 1 0 0"/>
                <a:gd name="G1" fmla="+- 1 0 0"/>
                <a:gd name="G2" fmla="+- 610 0 0"/>
                <a:gd name="G3" fmla="sin 55388 G2"/>
                <a:gd name="G4" fmla="+- 610 0 0"/>
                <a:gd name="G5" fmla="cos 59214 G4"/>
                <a:gd name="G6" fmla="+- G3 0 G5"/>
                <a:gd name="G7" fmla="*/ G6 65535 1"/>
                <a:gd name="G8" fmla="+- G7 10800 0"/>
                <a:gd name="G9" fmla="+- 1 0 0"/>
                <a:gd name="G10" fmla="+- 1 0 0"/>
                <a:gd name="G11" fmla="+- 266 0 0"/>
                <a:gd name="G12" fmla="sin 55032 G11"/>
                <a:gd name="G13" fmla="+- 266 0 0"/>
                <a:gd name="G14" fmla="cos 57548 G13"/>
                <a:gd name="G15" fmla="+- G12 0 G14"/>
                <a:gd name="G16" fmla="*/ G15 65535 1"/>
                <a:gd name="G17" fmla="+- G16 1080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+- 1 0 0"/>
                <a:gd name="G47" fmla="*/ 1 16385 2"/>
                <a:gd name="G48" fmla="+- 1 0 0"/>
                <a:gd name="G49" fmla="+- 1 0 0"/>
                <a:gd name="G50" fmla="+- 1 0 0"/>
                <a:gd name="G51" fmla="+- 1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G60" fmla="+- 1 0 0"/>
                <a:gd name="G61" fmla="+- 1 0 0"/>
                <a:gd name="G62" fmla="+- 1 0 0"/>
                <a:gd name="G63" fmla="+- 1 0 0"/>
                <a:gd name="G64" fmla="*/ 1 51565 51712"/>
                <a:gd name="G65" fmla="+- 1 0 0"/>
                <a:gd name="G66" fmla="+- 1 0 0"/>
                <a:gd name="G67" fmla="+- 1 0 0"/>
                <a:gd name="G68" fmla="+- 1 0 0"/>
                <a:gd name="G69" fmla="+- 1 0 0"/>
                <a:gd name="G70" fmla="+- 1 0 0"/>
                <a:gd name="G71" fmla="+- 1 0 0"/>
                <a:gd name="G72" fmla="+- 1 0 0"/>
                <a:gd name="G73" fmla="+- 1 0 0"/>
                <a:gd name="G74" fmla="+- 1 0 0"/>
                <a:gd name="G75" fmla="+- 1 0 0"/>
                <a:gd name="G76" fmla="+- 1 0 0"/>
                <a:gd name="G77" fmla="+- 1 0 0"/>
                <a:gd name="G78" fmla="+- 1 0 0"/>
                <a:gd name="G79" fmla="+- 1 0 0"/>
                <a:gd name="G80" fmla="+- 1 0 0"/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w 5216"/>
                <a:gd name="T73" fmla="*/ 0 h 762"/>
                <a:gd name="T74" fmla="*/ 5216 w 5216"/>
                <a:gd name="T75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3317" name="AutoShape 5"/>
            <p:cNvSpPr>
              <a:spLocks noChangeArrowheads="1"/>
            </p:cNvSpPr>
            <p:nvPr/>
          </p:nvSpPr>
          <p:spPr bwMode="auto">
            <a:xfrm>
              <a:off x="1337" y="1435"/>
              <a:ext cx="2581" cy="648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*/ 1 38563 22848"/>
                <a:gd name="G9" fmla="*/ 1 6295 25856"/>
                <a:gd name="G10" fmla="*/ G9 1 180"/>
                <a:gd name="G11" fmla="*/ G8 1 G10"/>
                <a:gd name="G12" fmla="*/ 1 10035 49664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*/ 1 16385 2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32768 0 0"/>
                <a:gd name="G29" fmla="+- 32768 0 0"/>
                <a:gd name="G30" fmla="+- 1 0 0"/>
                <a:gd name="G31" fmla="+- 1 0 0"/>
                <a:gd name="G32" fmla="+- 1 0 0"/>
                <a:gd name="G33" fmla="+- 1 0 0"/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w 5144"/>
                <a:gd name="T63" fmla="*/ 0 h 694"/>
                <a:gd name="T64" fmla="*/ 5144 w 5144"/>
                <a:gd name="T65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T62" t="T63" r="T64" b="T65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3318" name="AutoShape 6"/>
            <p:cNvSpPr>
              <a:spLocks noChangeArrowheads="1"/>
            </p:cNvSpPr>
            <p:nvPr/>
          </p:nvSpPr>
          <p:spPr bwMode="auto">
            <a:xfrm>
              <a:off x="2650" y="1424"/>
              <a:ext cx="1561" cy="545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*/ 1 28513 57600"/>
                <a:gd name="G16" fmla="+- 1 0 0"/>
                <a:gd name="G17" fmla="+- 32766 0 0"/>
                <a:gd name="G18" fmla="+- 32767 0 0"/>
                <a:gd name="G19" fmla="+- 1 0 0"/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w 3112"/>
                <a:gd name="T41" fmla="*/ 0 h 584"/>
                <a:gd name="T42" fmla="*/ 3112 w 3112"/>
                <a:gd name="T43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</p:grp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171450" y="304800"/>
            <a:ext cx="6523038" cy="8047038"/>
          </a:xfrm>
          <a:prstGeom prst="roundRect">
            <a:avLst>
              <a:gd name="adj" fmla="val 1273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grpSp>
        <p:nvGrpSpPr>
          <p:cNvPr id="148485" name="Group 9"/>
          <p:cNvGrpSpPr>
            <a:grpSpLocks/>
          </p:cNvGrpSpPr>
          <p:nvPr/>
        </p:nvGrpSpPr>
        <p:grpSpPr bwMode="auto">
          <a:xfrm>
            <a:off x="158750" y="7138988"/>
            <a:ext cx="6538913" cy="1771650"/>
            <a:chOff x="100" y="4497"/>
            <a:chExt cx="4119" cy="1116"/>
          </a:xfrm>
        </p:grpSpPr>
        <p:sp>
          <p:nvSpPr>
            <p:cNvPr id="13322" name="AutoShape 10"/>
            <p:cNvSpPr>
              <a:spLocks noChangeArrowheads="1"/>
            </p:cNvSpPr>
            <p:nvPr/>
          </p:nvSpPr>
          <p:spPr bwMode="auto">
            <a:xfrm>
              <a:off x="2861" y="4618"/>
              <a:ext cx="1358" cy="599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572 0 0"/>
                <a:gd name="G10" fmla="sin 55292 G9"/>
                <a:gd name="G11" fmla="+- 572 0 0"/>
                <a:gd name="G12" fmla="cos 54990 G11"/>
                <a:gd name="G13" fmla="+- G10 0 G12"/>
                <a:gd name="G14" fmla="*/ G13 65535 1"/>
                <a:gd name="G15" fmla="+- G14 10800 0"/>
                <a:gd name="G16" fmla="+- 1 0 0"/>
                <a:gd name="G17" fmla="+- 1 0 0"/>
                <a:gd name="G18" fmla="+- 1 0 0"/>
                <a:gd name="G19" fmla="+- 636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*/ 1 16385 2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*/ 1 59207 25856"/>
                <a:gd name="G47" fmla="*/ 1 6295 25856"/>
                <a:gd name="G48" fmla="*/ G47 1 180"/>
                <a:gd name="G49" fmla="*/ G46 1 G48"/>
                <a:gd name="G50" fmla="+- 32766 0 0"/>
                <a:gd name="G51" fmla="+- 32767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w 2706"/>
                <a:gd name="T115" fmla="*/ 0 h 640"/>
                <a:gd name="T116" fmla="*/ 2706 w 2706"/>
                <a:gd name="T117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8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3323" name="AutoShape 11"/>
            <p:cNvSpPr>
              <a:spLocks noChangeArrowheads="1"/>
            </p:cNvSpPr>
            <p:nvPr/>
          </p:nvSpPr>
          <p:spPr bwMode="auto">
            <a:xfrm>
              <a:off x="1239" y="4512"/>
              <a:ext cx="2621" cy="711"/>
            </a:xfrm>
            <a:custGeom>
              <a:avLst/>
              <a:gdLst>
                <a:gd name="G0" fmla="+- 1 0 0"/>
                <a:gd name="G1" fmla="+- 1 0 0"/>
                <a:gd name="G2" fmla="+- 610 0 0"/>
                <a:gd name="G3" fmla="sin 55388 G2"/>
                <a:gd name="G4" fmla="+- 610 0 0"/>
                <a:gd name="G5" fmla="cos 59214 G4"/>
                <a:gd name="G6" fmla="+- G3 0 G5"/>
                <a:gd name="G7" fmla="*/ G6 65535 1"/>
                <a:gd name="G8" fmla="+- G7 10800 0"/>
                <a:gd name="G9" fmla="+- 1 0 0"/>
                <a:gd name="G10" fmla="+- 1 0 0"/>
                <a:gd name="G11" fmla="+- 266 0 0"/>
                <a:gd name="G12" fmla="sin 55032 G11"/>
                <a:gd name="G13" fmla="+- 266 0 0"/>
                <a:gd name="G14" fmla="cos 57548 G13"/>
                <a:gd name="G15" fmla="+- G12 0 G14"/>
                <a:gd name="G16" fmla="*/ G15 65535 1"/>
                <a:gd name="G17" fmla="+- G16 1080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+- 1 0 0"/>
                <a:gd name="G47" fmla="*/ 1 16385 2"/>
                <a:gd name="G48" fmla="+- 1 0 0"/>
                <a:gd name="G49" fmla="+- 1 0 0"/>
                <a:gd name="G50" fmla="+- 1 0 0"/>
                <a:gd name="G51" fmla="+- 1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G60" fmla="+- 1 0 0"/>
                <a:gd name="G61" fmla="+- 1 0 0"/>
                <a:gd name="G62" fmla="+- 1 0 0"/>
                <a:gd name="G63" fmla="+- 1 0 0"/>
                <a:gd name="G64" fmla="*/ 1 51565 51712"/>
                <a:gd name="G65" fmla="+- 1 0 0"/>
                <a:gd name="G66" fmla="+- 1 0 0"/>
                <a:gd name="G67" fmla="+- 1 0 0"/>
                <a:gd name="G68" fmla="+- 1 0 0"/>
                <a:gd name="G69" fmla="+- 1 0 0"/>
                <a:gd name="G70" fmla="+- 1 0 0"/>
                <a:gd name="G71" fmla="+- 1 0 0"/>
                <a:gd name="G72" fmla="+- 1 0 0"/>
                <a:gd name="G73" fmla="+- 1 0 0"/>
                <a:gd name="G74" fmla="+- 1 0 0"/>
                <a:gd name="G75" fmla="+- 1 0 0"/>
                <a:gd name="G76" fmla="+- 1 0 0"/>
                <a:gd name="G77" fmla="+- 1 0 0"/>
                <a:gd name="G78" fmla="+- 1 0 0"/>
                <a:gd name="G79" fmla="+- 1 0 0"/>
                <a:gd name="G80" fmla="+- 1 0 0"/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w 5216"/>
                <a:gd name="T73" fmla="*/ 0 h 762"/>
                <a:gd name="T74" fmla="*/ 5216 w 5216"/>
                <a:gd name="T75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3324" name="AutoShape 12"/>
            <p:cNvSpPr>
              <a:spLocks noChangeArrowheads="1"/>
            </p:cNvSpPr>
            <p:nvPr/>
          </p:nvSpPr>
          <p:spPr bwMode="auto">
            <a:xfrm>
              <a:off x="1338" y="4521"/>
              <a:ext cx="2584" cy="649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*/ 1 38563 22848"/>
                <a:gd name="G9" fmla="*/ 1 6295 25856"/>
                <a:gd name="G10" fmla="*/ G9 1 180"/>
                <a:gd name="G11" fmla="*/ G8 1 G10"/>
                <a:gd name="G12" fmla="*/ 1 10035 49664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*/ 1 16385 2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32768 0 0"/>
                <a:gd name="G29" fmla="+- 32768 0 0"/>
                <a:gd name="G30" fmla="+- 1 0 0"/>
                <a:gd name="G31" fmla="+- 1 0 0"/>
                <a:gd name="G32" fmla="+- 1 0 0"/>
                <a:gd name="G33" fmla="+- 1 0 0"/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w 5144"/>
                <a:gd name="T63" fmla="*/ 0 h 694"/>
                <a:gd name="T64" fmla="*/ 5144 w 5144"/>
                <a:gd name="T65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T62" t="T63" r="T64" b="T65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3325" name="AutoShape 13"/>
            <p:cNvSpPr>
              <a:spLocks noChangeArrowheads="1"/>
            </p:cNvSpPr>
            <p:nvPr/>
          </p:nvSpPr>
          <p:spPr bwMode="auto">
            <a:xfrm>
              <a:off x="2654" y="4510"/>
              <a:ext cx="1562" cy="545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*/ 1 28513 57600"/>
                <a:gd name="G16" fmla="+- 1 0 0"/>
                <a:gd name="G17" fmla="+- 32766 0 0"/>
                <a:gd name="G18" fmla="+- 32767 0 0"/>
                <a:gd name="G19" fmla="+- 1 0 0"/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w 3112"/>
                <a:gd name="T41" fmla="*/ 0 h 584"/>
                <a:gd name="T42" fmla="*/ 3112 w 3112"/>
                <a:gd name="T43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</p:grpSp>
      <p:sp>
        <p:nvSpPr>
          <p:cNvPr id="148486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450850"/>
            <a:ext cx="6169025" cy="166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заголовка щёлкните мышью</a:t>
            </a:r>
          </a:p>
        </p:txBody>
      </p:sp>
      <p:sp>
        <p:nvSpPr>
          <p:cNvPr id="148487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4050" y="3567113"/>
            <a:ext cx="5553075" cy="459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щёлкните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Четвёртый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</p:txBody>
      </p:sp>
      <p:sp>
        <p:nvSpPr>
          <p:cNvPr id="13329" name="Rectangle 17"/>
          <p:cNvSpPr>
            <a:spLocks noGrp="1" noChangeArrowheads="1"/>
          </p:cNvSpPr>
          <p:nvPr>
            <p:ph type="dt"/>
          </p:nvPr>
        </p:nvSpPr>
        <p:spPr bwMode="auto">
          <a:xfrm>
            <a:off x="3873500" y="8332788"/>
            <a:ext cx="2836863" cy="484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000">
                <a:solidFill>
                  <a:srgbClr val="073E87"/>
                </a:solidFill>
                <a:latin typeface="Times New Roman" pitchFamily="16" charset="0"/>
                <a:cs typeface="Tahoma" charset="0"/>
              </a:defRPr>
            </a:lvl1pPr>
          </a:lstStyle>
          <a:p>
            <a:pPr>
              <a:defRPr/>
            </a:pPr>
            <a:fld id="{66FD3EE7-D3B4-4EA1-8260-4F556B6F266B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146050" y="8332788"/>
            <a:ext cx="2838450" cy="4873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3331" name="Rectangle 19"/>
          <p:cNvSpPr>
            <a:spLocks noGrp="1" noChangeArrowheads="1"/>
          </p:cNvSpPr>
          <p:nvPr>
            <p:ph type="sldNum"/>
          </p:nvPr>
        </p:nvSpPr>
        <p:spPr bwMode="auto">
          <a:xfrm>
            <a:off x="2994025" y="8332788"/>
            <a:ext cx="868363" cy="484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tabLst>
                <a:tab pos="449263" algn="l"/>
              </a:tabLst>
              <a:defRPr sz="1000">
                <a:solidFill>
                  <a:srgbClr val="073E87"/>
                </a:solidFill>
                <a:latin typeface="Times New Roman" pitchFamily="16" charset="0"/>
                <a:cs typeface="Tahoma" charset="0"/>
              </a:defRPr>
            </a:lvl1pPr>
          </a:lstStyle>
          <a:p>
            <a:pPr>
              <a:defRPr/>
            </a:pPr>
            <a:fld id="{1C938BB6-4DFB-4171-9ED9-5FE1639F2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cs typeface="Lucida Sans Unicode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Lucida Sans Unicode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Lucida Sans Unicode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Lucida Sans Unicode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73E87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200">
          <a:solidFill>
            <a:srgbClr val="073E87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73E87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73E87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73E87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171450" y="304800"/>
            <a:ext cx="6523038" cy="3290888"/>
          </a:xfrm>
          <a:prstGeom prst="roundRect">
            <a:avLst>
              <a:gd name="adj" fmla="val 3361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grpSp>
        <p:nvGrpSpPr>
          <p:cNvPr id="50179" name="Group 2"/>
          <p:cNvGrpSpPr>
            <a:grpSpLocks/>
          </p:cNvGrpSpPr>
          <p:nvPr/>
        </p:nvGrpSpPr>
        <p:grpSpPr bwMode="auto">
          <a:xfrm>
            <a:off x="158750" y="2239963"/>
            <a:ext cx="6538913" cy="1770062"/>
            <a:chOff x="100" y="1411"/>
            <a:chExt cx="4119" cy="1115"/>
          </a:xfrm>
        </p:grpSpPr>
        <p:sp>
          <p:nvSpPr>
            <p:cNvPr id="5123" name="AutoShape 3"/>
            <p:cNvSpPr>
              <a:spLocks noChangeArrowheads="1"/>
            </p:cNvSpPr>
            <p:nvPr/>
          </p:nvSpPr>
          <p:spPr bwMode="auto">
            <a:xfrm>
              <a:off x="2857" y="1532"/>
              <a:ext cx="1357" cy="59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572 0 0"/>
                <a:gd name="G10" fmla="sin 55292 G9"/>
                <a:gd name="G11" fmla="+- 572 0 0"/>
                <a:gd name="G12" fmla="cos 54990 G11"/>
                <a:gd name="G13" fmla="+- G10 0 G12"/>
                <a:gd name="G14" fmla="*/ G13 65535 1"/>
                <a:gd name="G15" fmla="+- G14 10800 0"/>
                <a:gd name="G16" fmla="+- 1 0 0"/>
                <a:gd name="G17" fmla="+- 1 0 0"/>
                <a:gd name="G18" fmla="+- 1 0 0"/>
                <a:gd name="G19" fmla="+- 636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*/ 1 16385 2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*/ 1 59207 25856"/>
                <a:gd name="G47" fmla="*/ 1 6295 25856"/>
                <a:gd name="G48" fmla="*/ G47 1 180"/>
                <a:gd name="G49" fmla="*/ G46 1 G48"/>
                <a:gd name="G50" fmla="+- 32766 0 0"/>
                <a:gd name="G51" fmla="+- 32767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w 2706"/>
                <a:gd name="T115" fmla="*/ 0 h 640"/>
                <a:gd name="T116" fmla="*/ 2706 w 2706"/>
                <a:gd name="T117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8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5124" name="AutoShape 4"/>
            <p:cNvSpPr>
              <a:spLocks noChangeArrowheads="1"/>
            </p:cNvSpPr>
            <p:nvPr/>
          </p:nvSpPr>
          <p:spPr bwMode="auto">
            <a:xfrm>
              <a:off x="1238" y="1426"/>
              <a:ext cx="2617" cy="711"/>
            </a:xfrm>
            <a:custGeom>
              <a:avLst/>
              <a:gdLst>
                <a:gd name="G0" fmla="+- 1 0 0"/>
                <a:gd name="G1" fmla="+- 1 0 0"/>
                <a:gd name="G2" fmla="+- 610 0 0"/>
                <a:gd name="G3" fmla="sin 55388 G2"/>
                <a:gd name="G4" fmla="+- 610 0 0"/>
                <a:gd name="G5" fmla="cos 59214 G4"/>
                <a:gd name="G6" fmla="+- G3 0 G5"/>
                <a:gd name="G7" fmla="*/ G6 65535 1"/>
                <a:gd name="G8" fmla="+- G7 10800 0"/>
                <a:gd name="G9" fmla="+- 1 0 0"/>
                <a:gd name="G10" fmla="+- 1 0 0"/>
                <a:gd name="G11" fmla="+- 266 0 0"/>
                <a:gd name="G12" fmla="sin 55032 G11"/>
                <a:gd name="G13" fmla="+- 266 0 0"/>
                <a:gd name="G14" fmla="cos 57548 G13"/>
                <a:gd name="G15" fmla="+- G12 0 G14"/>
                <a:gd name="G16" fmla="*/ G15 65535 1"/>
                <a:gd name="G17" fmla="+- G16 1080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+- 1 0 0"/>
                <a:gd name="G47" fmla="*/ 1 16385 2"/>
                <a:gd name="G48" fmla="+- 1 0 0"/>
                <a:gd name="G49" fmla="+- 1 0 0"/>
                <a:gd name="G50" fmla="+- 1 0 0"/>
                <a:gd name="G51" fmla="+- 1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G60" fmla="+- 1 0 0"/>
                <a:gd name="G61" fmla="+- 1 0 0"/>
                <a:gd name="G62" fmla="+- 1 0 0"/>
                <a:gd name="G63" fmla="+- 1 0 0"/>
                <a:gd name="G64" fmla="*/ 1 51565 51712"/>
                <a:gd name="G65" fmla="+- 1 0 0"/>
                <a:gd name="G66" fmla="+- 1 0 0"/>
                <a:gd name="G67" fmla="+- 1 0 0"/>
                <a:gd name="G68" fmla="+- 1 0 0"/>
                <a:gd name="G69" fmla="+- 1 0 0"/>
                <a:gd name="G70" fmla="+- 1 0 0"/>
                <a:gd name="G71" fmla="+- 1 0 0"/>
                <a:gd name="G72" fmla="+- 1 0 0"/>
                <a:gd name="G73" fmla="+- 1 0 0"/>
                <a:gd name="G74" fmla="+- 1 0 0"/>
                <a:gd name="G75" fmla="+- 1 0 0"/>
                <a:gd name="G76" fmla="+- 1 0 0"/>
                <a:gd name="G77" fmla="+- 1 0 0"/>
                <a:gd name="G78" fmla="+- 1 0 0"/>
                <a:gd name="G79" fmla="+- 1 0 0"/>
                <a:gd name="G80" fmla="+- 1 0 0"/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w 5216"/>
                <a:gd name="T73" fmla="*/ 0 h 762"/>
                <a:gd name="T74" fmla="*/ 5216 w 5216"/>
                <a:gd name="T75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5125" name="AutoShape 5"/>
            <p:cNvSpPr>
              <a:spLocks noChangeArrowheads="1"/>
            </p:cNvSpPr>
            <p:nvPr/>
          </p:nvSpPr>
          <p:spPr bwMode="auto">
            <a:xfrm>
              <a:off x="1337" y="1435"/>
              <a:ext cx="2581" cy="648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*/ 1 38563 22848"/>
                <a:gd name="G9" fmla="*/ 1 6295 25856"/>
                <a:gd name="G10" fmla="*/ G9 1 180"/>
                <a:gd name="G11" fmla="*/ G8 1 G10"/>
                <a:gd name="G12" fmla="*/ 1 10035 49664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*/ 1 16385 2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32768 0 0"/>
                <a:gd name="G29" fmla="+- 32768 0 0"/>
                <a:gd name="G30" fmla="+- 1 0 0"/>
                <a:gd name="G31" fmla="+- 1 0 0"/>
                <a:gd name="G32" fmla="+- 1 0 0"/>
                <a:gd name="G33" fmla="+- 1 0 0"/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w 5144"/>
                <a:gd name="T63" fmla="*/ 0 h 694"/>
                <a:gd name="T64" fmla="*/ 5144 w 5144"/>
                <a:gd name="T65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T62" t="T63" r="T64" b="T65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5126" name="AutoShape 6"/>
            <p:cNvSpPr>
              <a:spLocks noChangeArrowheads="1"/>
            </p:cNvSpPr>
            <p:nvPr/>
          </p:nvSpPr>
          <p:spPr bwMode="auto">
            <a:xfrm>
              <a:off x="2650" y="1424"/>
              <a:ext cx="1561" cy="545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*/ 1 28513 57600"/>
                <a:gd name="G16" fmla="+- 1 0 0"/>
                <a:gd name="G17" fmla="+- 32766 0 0"/>
                <a:gd name="G18" fmla="+- 32767 0 0"/>
                <a:gd name="G19" fmla="+- 1 0 0"/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w 3112"/>
                <a:gd name="T41" fmla="*/ 0 h 584"/>
                <a:gd name="T42" fmla="*/ 3112 w 3112"/>
                <a:gd name="T43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</p:grp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171450" y="304800"/>
            <a:ext cx="6523038" cy="6316663"/>
          </a:xfrm>
          <a:prstGeom prst="roundRect">
            <a:avLst>
              <a:gd name="adj" fmla="val 1273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4535488" y="5605463"/>
            <a:ext cx="2157412" cy="952500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572 0 0"/>
              <a:gd name="G10" fmla="sin 55292 G9"/>
              <a:gd name="G11" fmla="+- 572 0 0"/>
              <a:gd name="G12" fmla="cos 54990 G11"/>
              <a:gd name="G13" fmla="+- G10 0 G12"/>
              <a:gd name="G14" fmla="*/ G13 65535 1"/>
              <a:gd name="G15" fmla="+- G14 10800 0"/>
              <a:gd name="G16" fmla="+- 1 0 0"/>
              <a:gd name="G17" fmla="+- 1 0 0"/>
              <a:gd name="G18" fmla="+- 1 0 0"/>
              <a:gd name="G19" fmla="+- 636 0 0"/>
              <a:gd name="G20" fmla="+- 1 0 0"/>
              <a:gd name="G21" fmla="+- 1 0 0"/>
              <a:gd name="G22" fmla="+- 1 0 0"/>
              <a:gd name="G23" fmla="+- 1 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*/ 1 16385 2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*/ 1 59207 25856"/>
              <a:gd name="G47" fmla="*/ 1 6295 25856"/>
              <a:gd name="G48" fmla="*/ G47 1 180"/>
              <a:gd name="G49" fmla="*/ G46 1 G48"/>
              <a:gd name="G50" fmla="+- 32766 0 0"/>
              <a:gd name="G51" fmla="+- 32767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w 2706"/>
              <a:gd name="T115" fmla="*/ 0 h 640"/>
              <a:gd name="T116" fmla="*/ 2706 w 2706"/>
              <a:gd name="T117" fmla="*/ 640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T114" t="T115" r="T116" b="T117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rgbClr val="C6E7FC">
              <a:alpha val="28999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1965325" y="5434013"/>
            <a:ext cx="4157663" cy="1133475"/>
          </a:xfrm>
          <a:custGeom>
            <a:avLst/>
            <a:gdLst>
              <a:gd name="G0" fmla="+- 1 0 0"/>
              <a:gd name="G1" fmla="+- 1 0 0"/>
              <a:gd name="G2" fmla="+- 610 0 0"/>
              <a:gd name="G3" fmla="sin 55388 G2"/>
              <a:gd name="G4" fmla="+- 610 0 0"/>
              <a:gd name="G5" fmla="cos 59214 G4"/>
              <a:gd name="G6" fmla="+- G3 0 G5"/>
              <a:gd name="G7" fmla="*/ G6 65535 1"/>
              <a:gd name="G8" fmla="+- G7 10800 0"/>
              <a:gd name="G9" fmla="+- 1 0 0"/>
              <a:gd name="G10" fmla="+- 1 0 0"/>
              <a:gd name="G11" fmla="+- 266 0 0"/>
              <a:gd name="G12" fmla="sin 55032 G11"/>
              <a:gd name="G13" fmla="+- 266 0 0"/>
              <a:gd name="G14" fmla="cos 57548 G13"/>
              <a:gd name="G15" fmla="+- G12 0 G14"/>
              <a:gd name="G16" fmla="*/ G15 65535 1"/>
              <a:gd name="G17" fmla="+- G16 10800 0"/>
              <a:gd name="G18" fmla="+- 1 0 0"/>
              <a:gd name="G19" fmla="+- 1 0 0"/>
              <a:gd name="G20" fmla="+- 1 0 0"/>
              <a:gd name="G21" fmla="+- 1 0 0"/>
              <a:gd name="G22" fmla="+- 1 0 0"/>
              <a:gd name="G23" fmla="+- 1 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*/ 1 16385 2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+- 1 0 0"/>
              <a:gd name="G63" fmla="+- 1 0 0"/>
              <a:gd name="G64" fmla="*/ 1 51565 51712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G80" fmla="+- 1 0 0"/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w 5216"/>
              <a:gd name="T73" fmla="*/ 0 h 762"/>
              <a:gd name="T74" fmla="*/ 5216 w 5216"/>
              <a:gd name="T75" fmla="*/ 762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T72" t="T73" r="T74" b="T75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rgbClr val="C6E7FC">
              <a:alpha val="39999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2122488" y="5449888"/>
            <a:ext cx="4100512" cy="1033462"/>
          </a:xfrm>
          <a:custGeom>
            <a:avLst/>
            <a:gdLst>
              <a:gd name="G0" fmla="*/ 1 0 51712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*/ 1 38563 22848"/>
              <a:gd name="G9" fmla="*/ 1 6295 25856"/>
              <a:gd name="G10" fmla="*/ G9 1 180"/>
              <a:gd name="G11" fmla="*/ G8 1 G10"/>
              <a:gd name="G12" fmla="*/ 1 10035 49664"/>
              <a:gd name="G13" fmla="+- 1 0 0"/>
              <a:gd name="G14" fmla="+- 1 0 0"/>
              <a:gd name="G15" fmla="+- 1 0 0"/>
              <a:gd name="G16" fmla="+- 1 0 0"/>
              <a:gd name="G17" fmla="+- 1 0 0"/>
              <a:gd name="G18" fmla="+- 1 0 0"/>
              <a:gd name="G19" fmla="*/ 1 16385 2"/>
              <a:gd name="G20" fmla="+- 1 0 0"/>
              <a:gd name="G21" fmla="+- 1 0 0"/>
              <a:gd name="G22" fmla="+- 1 0 0"/>
              <a:gd name="G23" fmla="+- 1 0 0"/>
              <a:gd name="G24" fmla="+- 1 0 0"/>
              <a:gd name="G25" fmla="+- 1 0 0"/>
              <a:gd name="G26" fmla="+- 1 0 0"/>
              <a:gd name="G27" fmla="+- 1 0 0"/>
              <a:gd name="G28" fmla="+- 32768 0 0"/>
              <a:gd name="G29" fmla="+- 32768 0 0"/>
              <a:gd name="G30" fmla="+- 1 0 0"/>
              <a:gd name="G31" fmla="+- 1 0 0"/>
              <a:gd name="G32" fmla="+- 1 0 0"/>
              <a:gd name="G33" fmla="+- 1 0 0"/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w 5144"/>
              <a:gd name="T63" fmla="*/ 0 h 694"/>
              <a:gd name="T64" fmla="*/ 5144 w 5144"/>
              <a:gd name="T65" fmla="*/ 694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T62" t="T63" r="T64" b="T65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936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4208463" y="5430838"/>
            <a:ext cx="2479675" cy="869950"/>
          </a:xfrm>
          <a:custGeom>
            <a:avLst/>
            <a:gdLst>
              <a:gd name="G0" fmla="*/ 1 0 51712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*/ 1 28513 57600"/>
              <a:gd name="G16" fmla="+- 1 0 0"/>
              <a:gd name="G17" fmla="+- 32766 0 0"/>
              <a:gd name="G18" fmla="+- 32767 0 0"/>
              <a:gd name="G19" fmla="+- 1 0 0"/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w 3112"/>
              <a:gd name="T41" fmla="*/ 0 h 584"/>
              <a:gd name="T42" fmla="*/ 3112 w 3112"/>
              <a:gd name="T43" fmla="*/ 58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T40" t="T41" r="T42" b="T43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936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5018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450850"/>
            <a:ext cx="6169025" cy="166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заголовка щёлкните мышью</a:t>
            </a:r>
          </a:p>
        </p:txBody>
      </p:sp>
      <p:sp>
        <p:nvSpPr>
          <p:cNvPr id="5018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4050" y="3567113"/>
            <a:ext cx="5553075" cy="459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щёлкните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Четвёртый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dt"/>
          </p:nvPr>
        </p:nvSpPr>
        <p:spPr bwMode="auto">
          <a:xfrm>
            <a:off x="3873500" y="8332788"/>
            <a:ext cx="2836863" cy="484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000">
                <a:solidFill>
                  <a:srgbClr val="073E87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2C16FC2-AFAB-48C3-A27D-A0C98B6D4C16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146050" y="8332788"/>
            <a:ext cx="2838450" cy="4873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5138" name="Rectangle 18"/>
          <p:cNvSpPr>
            <a:spLocks noGrp="1" noChangeArrowheads="1"/>
          </p:cNvSpPr>
          <p:nvPr>
            <p:ph type="sldNum"/>
          </p:nvPr>
        </p:nvSpPr>
        <p:spPr bwMode="auto">
          <a:xfrm>
            <a:off x="2994025" y="8332788"/>
            <a:ext cx="868363" cy="484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tabLst>
                <a:tab pos="449263" algn="l"/>
              </a:tabLst>
              <a:defRPr sz="1000">
                <a:solidFill>
                  <a:srgbClr val="073E87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5C14E4DF-8E6D-4B91-BE0A-1A6AA555B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73E87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200">
          <a:solidFill>
            <a:srgbClr val="073E87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73E87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73E87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73E87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171450" y="304800"/>
            <a:ext cx="6523038" cy="3290888"/>
          </a:xfrm>
          <a:prstGeom prst="roundRect">
            <a:avLst>
              <a:gd name="adj" fmla="val 3361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grpSp>
        <p:nvGrpSpPr>
          <p:cNvPr id="62467" name="Group 2"/>
          <p:cNvGrpSpPr>
            <a:grpSpLocks/>
          </p:cNvGrpSpPr>
          <p:nvPr/>
        </p:nvGrpSpPr>
        <p:grpSpPr bwMode="auto">
          <a:xfrm>
            <a:off x="158750" y="2239963"/>
            <a:ext cx="6538913" cy="1770062"/>
            <a:chOff x="100" y="1411"/>
            <a:chExt cx="4119" cy="1115"/>
          </a:xfrm>
        </p:grpSpPr>
        <p:sp>
          <p:nvSpPr>
            <p:cNvPr id="6147" name="AutoShape 3"/>
            <p:cNvSpPr>
              <a:spLocks noChangeArrowheads="1"/>
            </p:cNvSpPr>
            <p:nvPr/>
          </p:nvSpPr>
          <p:spPr bwMode="auto">
            <a:xfrm>
              <a:off x="2857" y="1532"/>
              <a:ext cx="1357" cy="59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572 0 0"/>
                <a:gd name="G10" fmla="sin 55292 G9"/>
                <a:gd name="G11" fmla="+- 572 0 0"/>
                <a:gd name="G12" fmla="cos 54990 G11"/>
                <a:gd name="G13" fmla="+- G10 0 G12"/>
                <a:gd name="G14" fmla="*/ G13 65535 1"/>
                <a:gd name="G15" fmla="+- G14 10800 0"/>
                <a:gd name="G16" fmla="+- 1 0 0"/>
                <a:gd name="G17" fmla="+- 1 0 0"/>
                <a:gd name="G18" fmla="+- 1 0 0"/>
                <a:gd name="G19" fmla="+- 636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*/ 1 16385 2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*/ 1 59207 25856"/>
                <a:gd name="G47" fmla="*/ 1 6295 25856"/>
                <a:gd name="G48" fmla="*/ G47 1 180"/>
                <a:gd name="G49" fmla="*/ G46 1 G48"/>
                <a:gd name="G50" fmla="+- 32766 0 0"/>
                <a:gd name="G51" fmla="+- 32767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w 2706"/>
                <a:gd name="T115" fmla="*/ 0 h 640"/>
                <a:gd name="T116" fmla="*/ 2706 w 2706"/>
                <a:gd name="T117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8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6148" name="AutoShape 4"/>
            <p:cNvSpPr>
              <a:spLocks noChangeArrowheads="1"/>
            </p:cNvSpPr>
            <p:nvPr/>
          </p:nvSpPr>
          <p:spPr bwMode="auto">
            <a:xfrm>
              <a:off x="1238" y="1426"/>
              <a:ext cx="2617" cy="711"/>
            </a:xfrm>
            <a:custGeom>
              <a:avLst/>
              <a:gdLst>
                <a:gd name="G0" fmla="+- 1 0 0"/>
                <a:gd name="G1" fmla="+- 1 0 0"/>
                <a:gd name="G2" fmla="+- 610 0 0"/>
                <a:gd name="G3" fmla="sin 55388 G2"/>
                <a:gd name="G4" fmla="+- 610 0 0"/>
                <a:gd name="G5" fmla="cos 59214 G4"/>
                <a:gd name="G6" fmla="+- G3 0 G5"/>
                <a:gd name="G7" fmla="*/ G6 65535 1"/>
                <a:gd name="G8" fmla="+- G7 10800 0"/>
                <a:gd name="G9" fmla="+- 1 0 0"/>
                <a:gd name="G10" fmla="+- 1 0 0"/>
                <a:gd name="G11" fmla="+- 266 0 0"/>
                <a:gd name="G12" fmla="sin 55032 G11"/>
                <a:gd name="G13" fmla="+- 266 0 0"/>
                <a:gd name="G14" fmla="cos 57548 G13"/>
                <a:gd name="G15" fmla="+- G12 0 G14"/>
                <a:gd name="G16" fmla="*/ G15 65535 1"/>
                <a:gd name="G17" fmla="+- G16 1080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+- 1 0 0"/>
                <a:gd name="G47" fmla="*/ 1 16385 2"/>
                <a:gd name="G48" fmla="+- 1 0 0"/>
                <a:gd name="G49" fmla="+- 1 0 0"/>
                <a:gd name="G50" fmla="+- 1 0 0"/>
                <a:gd name="G51" fmla="+- 1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G60" fmla="+- 1 0 0"/>
                <a:gd name="G61" fmla="+- 1 0 0"/>
                <a:gd name="G62" fmla="+- 1 0 0"/>
                <a:gd name="G63" fmla="+- 1 0 0"/>
                <a:gd name="G64" fmla="*/ 1 51565 51712"/>
                <a:gd name="G65" fmla="+- 1 0 0"/>
                <a:gd name="G66" fmla="+- 1 0 0"/>
                <a:gd name="G67" fmla="+- 1 0 0"/>
                <a:gd name="G68" fmla="+- 1 0 0"/>
                <a:gd name="G69" fmla="+- 1 0 0"/>
                <a:gd name="G70" fmla="+- 1 0 0"/>
                <a:gd name="G71" fmla="+- 1 0 0"/>
                <a:gd name="G72" fmla="+- 1 0 0"/>
                <a:gd name="G73" fmla="+- 1 0 0"/>
                <a:gd name="G74" fmla="+- 1 0 0"/>
                <a:gd name="G75" fmla="+- 1 0 0"/>
                <a:gd name="G76" fmla="+- 1 0 0"/>
                <a:gd name="G77" fmla="+- 1 0 0"/>
                <a:gd name="G78" fmla="+- 1 0 0"/>
                <a:gd name="G79" fmla="+- 1 0 0"/>
                <a:gd name="G80" fmla="+- 1 0 0"/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w 5216"/>
                <a:gd name="T73" fmla="*/ 0 h 762"/>
                <a:gd name="T74" fmla="*/ 5216 w 5216"/>
                <a:gd name="T75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6149" name="AutoShape 5"/>
            <p:cNvSpPr>
              <a:spLocks noChangeArrowheads="1"/>
            </p:cNvSpPr>
            <p:nvPr/>
          </p:nvSpPr>
          <p:spPr bwMode="auto">
            <a:xfrm>
              <a:off x="1337" y="1435"/>
              <a:ext cx="2581" cy="648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*/ 1 38563 22848"/>
                <a:gd name="G9" fmla="*/ 1 6295 25856"/>
                <a:gd name="G10" fmla="*/ G9 1 180"/>
                <a:gd name="G11" fmla="*/ G8 1 G10"/>
                <a:gd name="G12" fmla="*/ 1 10035 49664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*/ 1 16385 2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32768 0 0"/>
                <a:gd name="G29" fmla="+- 32768 0 0"/>
                <a:gd name="G30" fmla="+- 1 0 0"/>
                <a:gd name="G31" fmla="+- 1 0 0"/>
                <a:gd name="G32" fmla="+- 1 0 0"/>
                <a:gd name="G33" fmla="+- 1 0 0"/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w 5144"/>
                <a:gd name="T63" fmla="*/ 0 h 694"/>
                <a:gd name="T64" fmla="*/ 5144 w 5144"/>
                <a:gd name="T65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T62" t="T63" r="T64" b="T65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6150" name="AutoShape 6"/>
            <p:cNvSpPr>
              <a:spLocks noChangeArrowheads="1"/>
            </p:cNvSpPr>
            <p:nvPr/>
          </p:nvSpPr>
          <p:spPr bwMode="auto">
            <a:xfrm>
              <a:off x="2650" y="1424"/>
              <a:ext cx="1561" cy="545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*/ 1 28513 57600"/>
                <a:gd name="G16" fmla="+- 1 0 0"/>
                <a:gd name="G17" fmla="+- 32766 0 0"/>
                <a:gd name="G18" fmla="+- 32767 0 0"/>
                <a:gd name="G19" fmla="+- 1 0 0"/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w 3112"/>
                <a:gd name="T41" fmla="*/ 0 h 584"/>
                <a:gd name="T42" fmla="*/ 3112 w 3112"/>
                <a:gd name="T43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</p:grp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171450" y="304800"/>
            <a:ext cx="6523038" cy="1903413"/>
          </a:xfrm>
          <a:prstGeom prst="roundRect">
            <a:avLst>
              <a:gd name="adj" fmla="val 7134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grpSp>
        <p:nvGrpSpPr>
          <p:cNvPr id="62469" name="Group 9"/>
          <p:cNvGrpSpPr>
            <a:grpSpLocks/>
          </p:cNvGrpSpPr>
          <p:nvPr/>
        </p:nvGrpSpPr>
        <p:grpSpPr bwMode="auto">
          <a:xfrm>
            <a:off x="158750" y="952500"/>
            <a:ext cx="6538913" cy="1770063"/>
            <a:chOff x="100" y="600"/>
            <a:chExt cx="4119" cy="1115"/>
          </a:xfrm>
        </p:grpSpPr>
        <p:sp>
          <p:nvSpPr>
            <p:cNvPr id="6154" name="AutoShape 10"/>
            <p:cNvSpPr>
              <a:spLocks noChangeArrowheads="1"/>
            </p:cNvSpPr>
            <p:nvPr/>
          </p:nvSpPr>
          <p:spPr bwMode="auto">
            <a:xfrm>
              <a:off x="2857" y="721"/>
              <a:ext cx="1357" cy="59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572 0 0"/>
                <a:gd name="G10" fmla="sin 55292 G9"/>
                <a:gd name="G11" fmla="+- 572 0 0"/>
                <a:gd name="G12" fmla="cos 54990 G11"/>
                <a:gd name="G13" fmla="+- G10 0 G12"/>
                <a:gd name="G14" fmla="*/ G13 65535 1"/>
                <a:gd name="G15" fmla="+- G14 10800 0"/>
                <a:gd name="G16" fmla="+- 1 0 0"/>
                <a:gd name="G17" fmla="+- 1 0 0"/>
                <a:gd name="G18" fmla="+- 1 0 0"/>
                <a:gd name="G19" fmla="+- 636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*/ 1 16385 2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*/ 1 59207 25856"/>
                <a:gd name="G47" fmla="*/ 1 6295 25856"/>
                <a:gd name="G48" fmla="*/ G47 1 180"/>
                <a:gd name="G49" fmla="*/ G46 1 G48"/>
                <a:gd name="G50" fmla="+- 32766 0 0"/>
                <a:gd name="G51" fmla="+- 32767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w 2706"/>
                <a:gd name="T115" fmla="*/ 0 h 640"/>
                <a:gd name="T116" fmla="*/ 2706 w 2706"/>
                <a:gd name="T117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8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6155" name="AutoShape 11"/>
            <p:cNvSpPr>
              <a:spLocks noChangeArrowheads="1"/>
            </p:cNvSpPr>
            <p:nvPr/>
          </p:nvSpPr>
          <p:spPr bwMode="auto">
            <a:xfrm>
              <a:off x="1238" y="615"/>
              <a:ext cx="2617" cy="711"/>
            </a:xfrm>
            <a:custGeom>
              <a:avLst/>
              <a:gdLst>
                <a:gd name="G0" fmla="+- 1 0 0"/>
                <a:gd name="G1" fmla="+- 1 0 0"/>
                <a:gd name="G2" fmla="+- 610 0 0"/>
                <a:gd name="G3" fmla="sin 55388 G2"/>
                <a:gd name="G4" fmla="+- 610 0 0"/>
                <a:gd name="G5" fmla="cos 59214 G4"/>
                <a:gd name="G6" fmla="+- G3 0 G5"/>
                <a:gd name="G7" fmla="*/ G6 65535 1"/>
                <a:gd name="G8" fmla="+- G7 10800 0"/>
                <a:gd name="G9" fmla="+- 1 0 0"/>
                <a:gd name="G10" fmla="+- 1 0 0"/>
                <a:gd name="G11" fmla="+- 266 0 0"/>
                <a:gd name="G12" fmla="sin 55032 G11"/>
                <a:gd name="G13" fmla="+- 266 0 0"/>
                <a:gd name="G14" fmla="cos 57548 G13"/>
                <a:gd name="G15" fmla="+- G12 0 G14"/>
                <a:gd name="G16" fmla="*/ G15 65535 1"/>
                <a:gd name="G17" fmla="+- G16 1080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+- 1 0 0"/>
                <a:gd name="G47" fmla="*/ 1 16385 2"/>
                <a:gd name="G48" fmla="+- 1 0 0"/>
                <a:gd name="G49" fmla="+- 1 0 0"/>
                <a:gd name="G50" fmla="+- 1 0 0"/>
                <a:gd name="G51" fmla="+- 1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G60" fmla="+- 1 0 0"/>
                <a:gd name="G61" fmla="+- 1 0 0"/>
                <a:gd name="G62" fmla="+- 1 0 0"/>
                <a:gd name="G63" fmla="+- 1 0 0"/>
                <a:gd name="G64" fmla="*/ 1 51565 51712"/>
                <a:gd name="G65" fmla="+- 1 0 0"/>
                <a:gd name="G66" fmla="+- 1 0 0"/>
                <a:gd name="G67" fmla="+- 1 0 0"/>
                <a:gd name="G68" fmla="+- 1 0 0"/>
                <a:gd name="G69" fmla="+- 1 0 0"/>
                <a:gd name="G70" fmla="+- 1 0 0"/>
                <a:gd name="G71" fmla="+- 1 0 0"/>
                <a:gd name="G72" fmla="+- 1 0 0"/>
                <a:gd name="G73" fmla="+- 1 0 0"/>
                <a:gd name="G74" fmla="+- 1 0 0"/>
                <a:gd name="G75" fmla="+- 1 0 0"/>
                <a:gd name="G76" fmla="+- 1 0 0"/>
                <a:gd name="G77" fmla="+- 1 0 0"/>
                <a:gd name="G78" fmla="+- 1 0 0"/>
                <a:gd name="G79" fmla="+- 1 0 0"/>
                <a:gd name="G80" fmla="+- 1 0 0"/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w 5216"/>
                <a:gd name="T73" fmla="*/ 0 h 762"/>
                <a:gd name="T74" fmla="*/ 5216 w 5216"/>
                <a:gd name="T75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6156" name="AutoShape 12"/>
            <p:cNvSpPr>
              <a:spLocks noChangeArrowheads="1"/>
            </p:cNvSpPr>
            <p:nvPr/>
          </p:nvSpPr>
          <p:spPr bwMode="auto">
            <a:xfrm>
              <a:off x="1337" y="624"/>
              <a:ext cx="2581" cy="648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*/ 1 38563 22848"/>
                <a:gd name="G9" fmla="*/ 1 6295 25856"/>
                <a:gd name="G10" fmla="*/ G9 1 180"/>
                <a:gd name="G11" fmla="*/ G8 1 G10"/>
                <a:gd name="G12" fmla="*/ 1 10035 49664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*/ 1 16385 2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32768 0 0"/>
                <a:gd name="G29" fmla="+- 32768 0 0"/>
                <a:gd name="G30" fmla="+- 1 0 0"/>
                <a:gd name="G31" fmla="+- 1 0 0"/>
                <a:gd name="G32" fmla="+- 1 0 0"/>
                <a:gd name="G33" fmla="+- 1 0 0"/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w 5144"/>
                <a:gd name="T63" fmla="*/ 0 h 694"/>
                <a:gd name="T64" fmla="*/ 5144 w 5144"/>
                <a:gd name="T65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T62" t="T63" r="T64" b="T65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6157" name="AutoShape 13"/>
            <p:cNvSpPr>
              <a:spLocks noChangeArrowheads="1"/>
            </p:cNvSpPr>
            <p:nvPr/>
          </p:nvSpPr>
          <p:spPr bwMode="auto">
            <a:xfrm>
              <a:off x="2650" y="613"/>
              <a:ext cx="1561" cy="545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*/ 1 28513 57600"/>
                <a:gd name="G16" fmla="+- 1 0 0"/>
                <a:gd name="G17" fmla="+- 32766 0 0"/>
                <a:gd name="G18" fmla="+- 32767 0 0"/>
                <a:gd name="G19" fmla="+- 1 0 0"/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w 3112"/>
                <a:gd name="T41" fmla="*/ 0 h 584"/>
                <a:gd name="T42" fmla="*/ 3112 w 3112"/>
                <a:gd name="T43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</p:grpSp>
      <p:sp>
        <p:nvSpPr>
          <p:cNvPr id="62470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450850"/>
            <a:ext cx="6169025" cy="166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заголовка щёлкните мышью</a:t>
            </a:r>
          </a:p>
        </p:txBody>
      </p:sp>
      <p:sp>
        <p:nvSpPr>
          <p:cNvPr id="62471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4050" y="3567113"/>
            <a:ext cx="5553075" cy="459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щёлкните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Четвёртый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dt"/>
          </p:nvPr>
        </p:nvSpPr>
        <p:spPr bwMode="auto">
          <a:xfrm>
            <a:off x="3873500" y="8332788"/>
            <a:ext cx="2836863" cy="484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000">
                <a:solidFill>
                  <a:srgbClr val="073E87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D3DEC16B-3A1F-452E-B327-2CAD0879A7D9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146050" y="8332788"/>
            <a:ext cx="2838450" cy="4873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sldNum"/>
          </p:nvPr>
        </p:nvSpPr>
        <p:spPr bwMode="auto">
          <a:xfrm>
            <a:off x="2994025" y="8332788"/>
            <a:ext cx="868363" cy="484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tabLst>
                <a:tab pos="449263" algn="l"/>
              </a:tabLst>
              <a:defRPr sz="1000">
                <a:solidFill>
                  <a:srgbClr val="073E87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75B5129-F01B-43D1-9D3F-BFC6C6047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73E87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200">
          <a:solidFill>
            <a:srgbClr val="073E87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73E87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73E87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73E87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/>
          <p:cNvSpPr>
            <a:spLocks noChangeArrowheads="1"/>
          </p:cNvSpPr>
          <p:nvPr/>
        </p:nvSpPr>
        <p:spPr bwMode="auto">
          <a:xfrm>
            <a:off x="171450" y="304800"/>
            <a:ext cx="6523038" cy="3290888"/>
          </a:xfrm>
          <a:prstGeom prst="roundRect">
            <a:avLst>
              <a:gd name="adj" fmla="val 3361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grpSp>
        <p:nvGrpSpPr>
          <p:cNvPr id="74755" name="Group 2"/>
          <p:cNvGrpSpPr>
            <a:grpSpLocks/>
          </p:cNvGrpSpPr>
          <p:nvPr/>
        </p:nvGrpSpPr>
        <p:grpSpPr bwMode="auto">
          <a:xfrm>
            <a:off x="158750" y="2239963"/>
            <a:ext cx="6538913" cy="1770062"/>
            <a:chOff x="100" y="1411"/>
            <a:chExt cx="4119" cy="1115"/>
          </a:xfrm>
        </p:grpSpPr>
        <p:sp>
          <p:nvSpPr>
            <p:cNvPr id="7171" name="AutoShape 3"/>
            <p:cNvSpPr>
              <a:spLocks noChangeArrowheads="1"/>
            </p:cNvSpPr>
            <p:nvPr/>
          </p:nvSpPr>
          <p:spPr bwMode="auto">
            <a:xfrm>
              <a:off x="2857" y="1532"/>
              <a:ext cx="1357" cy="59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572 0 0"/>
                <a:gd name="G10" fmla="sin 55292 G9"/>
                <a:gd name="G11" fmla="+- 572 0 0"/>
                <a:gd name="G12" fmla="cos 54990 G11"/>
                <a:gd name="G13" fmla="+- G10 0 G12"/>
                <a:gd name="G14" fmla="*/ G13 65535 1"/>
                <a:gd name="G15" fmla="+- G14 10800 0"/>
                <a:gd name="G16" fmla="+- 1 0 0"/>
                <a:gd name="G17" fmla="+- 1 0 0"/>
                <a:gd name="G18" fmla="+- 1 0 0"/>
                <a:gd name="G19" fmla="+- 636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*/ 1 16385 2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*/ 1 59207 25856"/>
                <a:gd name="G47" fmla="*/ 1 6295 25856"/>
                <a:gd name="G48" fmla="*/ G47 1 180"/>
                <a:gd name="G49" fmla="*/ G46 1 G48"/>
                <a:gd name="G50" fmla="+- 32766 0 0"/>
                <a:gd name="G51" fmla="+- 32767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w 2706"/>
                <a:gd name="T115" fmla="*/ 0 h 640"/>
                <a:gd name="T116" fmla="*/ 2706 w 2706"/>
                <a:gd name="T117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8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7172" name="AutoShape 4"/>
            <p:cNvSpPr>
              <a:spLocks noChangeArrowheads="1"/>
            </p:cNvSpPr>
            <p:nvPr/>
          </p:nvSpPr>
          <p:spPr bwMode="auto">
            <a:xfrm>
              <a:off x="1238" y="1426"/>
              <a:ext cx="2617" cy="711"/>
            </a:xfrm>
            <a:custGeom>
              <a:avLst/>
              <a:gdLst>
                <a:gd name="G0" fmla="+- 1 0 0"/>
                <a:gd name="G1" fmla="+- 1 0 0"/>
                <a:gd name="G2" fmla="+- 610 0 0"/>
                <a:gd name="G3" fmla="sin 55388 G2"/>
                <a:gd name="G4" fmla="+- 610 0 0"/>
                <a:gd name="G5" fmla="cos 59214 G4"/>
                <a:gd name="G6" fmla="+- G3 0 G5"/>
                <a:gd name="G7" fmla="*/ G6 65535 1"/>
                <a:gd name="G8" fmla="+- G7 10800 0"/>
                <a:gd name="G9" fmla="+- 1 0 0"/>
                <a:gd name="G10" fmla="+- 1 0 0"/>
                <a:gd name="G11" fmla="+- 266 0 0"/>
                <a:gd name="G12" fmla="sin 55032 G11"/>
                <a:gd name="G13" fmla="+- 266 0 0"/>
                <a:gd name="G14" fmla="cos 57548 G13"/>
                <a:gd name="G15" fmla="+- G12 0 G14"/>
                <a:gd name="G16" fmla="*/ G15 65535 1"/>
                <a:gd name="G17" fmla="+- G16 1080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+- 1 0 0"/>
                <a:gd name="G47" fmla="*/ 1 16385 2"/>
                <a:gd name="G48" fmla="+- 1 0 0"/>
                <a:gd name="G49" fmla="+- 1 0 0"/>
                <a:gd name="G50" fmla="+- 1 0 0"/>
                <a:gd name="G51" fmla="+- 1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G60" fmla="+- 1 0 0"/>
                <a:gd name="G61" fmla="+- 1 0 0"/>
                <a:gd name="G62" fmla="+- 1 0 0"/>
                <a:gd name="G63" fmla="+- 1 0 0"/>
                <a:gd name="G64" fmla="*/ 1 51565 51712"/>
                <a:gd name="G65" fmla="+- 1 0 0"/>
                <a:gd name="G66" fmla="+- 1 0 0"/>
                <a:gd name="G67" fmla="+- 1 0 0"/>
                <a:gd name="G68" fmla="+- 1 0 0"/>
                <a:gd name="G69" fmla="+- 1 0 0"/>
                <a:gd name="G70" fmla="+- 1 0 0"/>
                <a:gd name="G71" fmla="+- 1 0 0"/>
                <a:gd name="G72" fmla="+- 1 0 0"/>
                <a:gd name="G73" fmla="+- 1 0 0"/>
                <a:gd name="G74" fmla="+- 1 0 0"/>
                <a:gd name="G75" fmla="+- 1 0 0"/>
                <a:gd name="G76" fmla="+- 1 0 0"/>
                <a:gd name="G77" fmla="+- 1 0 0"/>
                <a:gd name="G78" fmla="+- 1 0 0"/>
                <a:gd name="G79" fmla="+- 1 0 0"/>
                <a:gd name="G80" fmla="+- 1 0 0"/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w 5216"/>
                <a:gd name="T73" fmla="*/ 0 h 762"/>
                <a:gd name="T74" fmla="*/ 5216 w 5216"/>
                <a:gd name="T75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7173" name="AutoShape 5"/>
            <p:cNvSpPr>
              <a:spLocks noChangeArrowheads="1"/>
            </p:cNvSpPr>
            <p:nvPr/>
          </p:nvSpPr>
          <p:spPr bwMode="auto">
            <a:xfrm>
              <a:off x="1337" y="1435"/>
              <a:ext cx="2581" cy="648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*/ 1 38563 22848"/>
                <a:gd name="G9" fmla="*/ 1 6295 25856"/>
                <a:gd name="G10" fmla="*/ G9 1 180"/>
                <a:gd name="G11" fmla="*/ G8 1 G10"/>
                <a:gd name="G12" fmla="*/ 1 10035 49664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*/ 1 16385 2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32768 0 0"/>
                <a:gd name="G29" fmla="+- 32768 0 0"/>
                <a:gd name="G30" fmla="+- 1 0 0"/>
                <a:gd name="G31" fmla="+- 1 0 0"/>
                <a:gd name="G32" fmla="+- 1 0 0"/>
                <a:gd name="G33" fmla="+- 1 0 0"/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w 5144"/>
                <a:gd name="T63" fmla="*/ 0 h 694"/>
                <a:gd name="T64" fmla="*/ 5144 w 5144"/>
                <a:gd name="T65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T62" t="T63" r="T64" b="T65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7174" name="AutoShape 6"/>
            <p:cNvSpPr>
              <a:spLocks noChangeArrowheads="1"/>
            </p:cNvSpPr>
            <p:nvPr/>
          </p:nvSpPr>
          <p:spPr bwMode="auto">
            <a:xfrm>
              <a:off x="2650" y="1424"/>
              <a:ext cx="1561" cy="545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*/ 1 28513 57600"/>
                <a:gd name="G16" fmla="+- 1 0 0"/>
                <a:gd name="G17" fmla="+- 32766 0 0"/>
                <a:gd name="G18" fmla="+- 32767 0 0"/>
                <a:gd name="G19" fmla="+- 1 0 0"/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w 3112"/>
                <a:gd name="T41" fmla="*/ 0 h 584"/>
                <a:gd name="T42" fmla="*/ 3112 w 3112"/>
                <a:gd name="T43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</p:grp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171450" y="304800"/>
            <a:ext cx="6523038" cy="1903413"/>
          </a:xfrm>
          <a:prstGeom prst="roundRect">
            <a:avLst>
              <a:gd name="adj" fmla="val 7134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grpSp>
        <p:nvGrpSpPr>
          <p:cNvPr id="74757" name="Group 9"/>
          <p:cNvGrpSpPr>
            <a:grpSpLocks/>
          </p:cNvGrpSpPr>
          <p:nvPr/>
        </p:nvGrpSpPr>
        <p:grpSpPr bwMode="auto">
          <a:xfrm>
            <a:off x="158750" y="952500"/>
            <a:ext cx="6538913" cy="1773238"/>
            <a:chOff x="100" y="600"/>
            <a:chExt cx="4119" cy="1117"/>
          </a:xfrm>
        </p:grpSpPr>
        <p:sp>
          <p:nvSpPr>
            <p:cNvPr id="7178" name="AutoShape 10"/>
            <p:cNvSpPr>
              <a:spLocks noChangeArrowheads="1"/>
            </p:cNvSpPr>
            <p:nvPr/>
          </p:nvSpPr>
          <p:spPr bwMode="auto">
            <a:xfrm>
              <a:off x="2861" y="723"/>
              <a:ext cx="1358" cy="59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572 0 0"/>
                <a:gd name="G10" fmla="sin 55292 G9"/>
                <a:gd name="G11" fmla="+- 572 0 0"/>
                <a:gd name="G12" fmla="cos 54990 G11"/>
                <a:gd name="G13" fmla="+- G10 0 G12"/>
                <a:gd name="G14" fmla="*/ G13 65535 1"/>
                <a:gd name="G15" fmla="+- G14 10800 0"/>
                <a:gd name="G16" fmla="+- 1 0 0"/>
                <a:gd name="G17" fmla="+- 1 0 0"/>
                <a:gd name="G18" fmla="+- 1 0 0"/>
                <a:gd name="G19" fmla="+- 636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*/ 1 16385 2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*/ 1 59207 25856"/>
                <a:gd name="G47" fmla="*/ 1 6295 25856"/>
                <a:gd name="G48" fmla="*/ G47 1 180"/>
                <a:gd name="G49" fmla="*/ G46 1 G48"/>
                <a:gd name="G50" fmla="+- 32766 0 0"/>
                <a:gd name="G51" fmla="+- 32767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w 2706"/>
                <a:gd name="T115" fmla="*/ 0 h 640"/>
                <a:gd name="T116" fmla="*/ 2706 w 2706"/>
                <a:gd name="T117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8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7179" name="AutoShape 11"/>
            <p:cNvSpPr>
              <a:spLocks noChangeArrowheads="1"/>
            </p:cNvSpPr>
            <p:nvPr/>
          </p:nvSpPr>
          <p:spPr bwMode="auto">
            <a:xfrm>
              <a:off x="1239" y="615"/>
              <a:ext cx="2621" cy="713"/>
            </a:xfrm>
            <a:custGeom>
              <a:avLst/>
              <a:gdLst>
                <a:gd name="G0" fmla="+- 1 0 0"/>
                <a:gd name="G1" fmla="+- 1 0 0"/>
                <a:gd name="G2" fmla="+- 610 0 0"/>
                <a:gd name="G3" fmla="sin 55388 G2"/>
                <a:gd name="G4" fmla="+- 610 0 0"/>
                <a:gd name="G5" fmla="cos 59214 G4"/>
                <a:gd name="G6" fmla="+- G3 0 G5"/>
                <a:gd name="G7" fmla="*/ G6 65535 1"/>
                <a:gd name="G8" fmla="+- G7 10800 0"/>
                <a:gd name="G9" fmla="+- 1 0 0"/>
                <a:gd name="G10" fmla="+- 1 0 0"/>
                <a:gd name="G11" fmla="+- 266 0 0"/>
                <a:gd name="G12" fmla="sin 55032 G11"/>
                <a:gd name="G13" fmla="+- 266 0 0"/>
                <a:gd name="G14" fmla="cos 57548 G13"/>
                <a:gd name="G15" fmla="+- G12 0 G14"/>
                <a:gd name="G16" fmla="*/ G15 65535 1"/>
                <a:gd name="G17" fmla="+- G16 1080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+- 1 0 0"/>
                <a:gd name="G47" fmla="*/ 1 16385 2"/>
                <a:gd name="G48" fmla="+- 1 0 0"/>
                <a:gd name="G49" fmla="+- 1 0 0"/>
                <a:gd name="G50" fmla="+- 1 0 0"/>
                <a:gd name="G51" fmla="+- 1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G60" fmla="+- 1 0 0"/>
                <a:gd name="G61" fmla="+- 1 0 0"/>
                <a:gd name="G62" fmla="+- 1 0 0"/>
                <a:gd name="G63" fmla="+- 1 0 0"/>
                <a:gd name="G64" fmla="*/ 1 51565 51712"/>
                <a:gd name="G65" fmla="+- 1 0 0"/>
                <a:gd name="G66" fmla="+- 1 0 0"/>
                <a:gd name="G67" fmla="+- 1 0 0"/>
                <a:gd name="G68" fmla="+- 1 0 0"/>
                <a:gd name="G69" fmla="+- 1 0 0"/>
                <a:gd name="G70" fmla="+- 1 0 0"/>
                <a:gd name="G71" fmla="+- 1 0 0"/>
                <a:gd name="G72" fmla="+- 1 0 0"/>
                <a:gd name="G73" fmla="+- 1 0 0"/>
                <a:gd name="G74" fmla="+- 1 0 0"/>
                <a:gd name="G75" fmla="+- 1 0 0"/>
                <a:gd name="G76" fmla="+- 1 0 0"/>
                <a:gd name="G77" fmla="+- 1 0 0"/>
                <a:gd name="G78" fmla="+- 1 0 0"/>
                <a:gd name="G79" fmla="+- 1 0 0"/>
                <a:gd name="G80" fmla="+- 1 0 0"/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w 5216"/>
                <a:gd name="T73" fmla="*/ 0 h 762"/>
                <a:gd name="T74" fmla="*/ 5216 w 5216"/>
                <a:gd name="T75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7180" name="AutoShape 12"/>
            <p:cNvSpPr>
              <a:spLocks noChangeArrowheads="1"/>
            </p:cNvSpPr>
            <p:nvPr/>
          </p:nvSpPr>
          <p:spPr bwMode="auto">
            <a:xfrm>
              <a:off x="1338" y="624"/>
              <a:ext cx="2584" cy="650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*/ 1 38563 22848"/>
                <a:gd name="G9" fmla="*/ 1 6295 25856"/>
                <a:gd name="G10" fmla="*/ G9 1 180"/>
                <a:gd name="G11" fmla="*/ G8 1 G10"/>
                <a:gd name="G12" fmla="*/ 1 10035 49664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*/ 1 16385 2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32768 0 0"/>
                <a:gd name="G29" fmla="+- 32768 0 0"/>
                <a:gd name="G30" fmla="+- 1 0 0"/>
                <a:gd name="G31" fmla="+- 1 0 0"/>
                <a:gd name="G32" fmla="+- 1 0 0"/>
                <a:gd name="G33" fmla="+- 1 0 0"/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w 5144"/>
                <a:gd name="T63" fmla="*/ 0 h 694"/>
                <a:gd name="T64" fmla="*/ 5144 w 5144"/>
                <a:gd name="T65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T62" t="T63" r="T64" b="T65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7181" name="AutoShape 13"/>
            <p:cNvSpPr>
              <a:spLocks noChangeArrowheads="1"/>
            </p:cNvSpPr>
            <p:nvPr/>
          </p:nvSpPr>
          <p:spPr bwMode="auto">
            <a:xfrm>
              <a:off x="2654" y="613"/>
              <a:ext cx="1562" cy="547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*/ 1 28513 57600"/>
                <a:gd name="G16" fmla="+- 1 0 0"/>
                <a:gd name="G17" fmla="+- 32766 0 0"/>
                <a:gd name="G18" fmla="+- 32767 0 0"/>
                <a:gd name="G19" fmla="+- 1 0 0"/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w 3112"/>
                <a:gd name="T41" fmla="*/ 0 h 584"/>
                <a:gd name="T42" fmla="*/ 3112 w 3112"/>
                <a:gd name="T43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</p:grpSp>
      <p:sp>
        <p:nvSpPr>
          <p:cNvPr id="74758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450850"/>
            <a:ext cx="6169025" cy="166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заголовка щёлкните мышью</a:t>
            </a:r>
          </a:p>
        </p:txBody>
      </p:sp>
      <p:sp>
        <p:nvSpPr>
          <p:cNvPr id="74759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4050" y="3567113"/>
            <a:ext cx="5553075" cy="459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щёлкните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Четвёртый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dt"/>
          </p:nvPr>
        </p:nvSpPr>
        <p:spPr bwMode="auto">
          <a:xfrm>
            <a:off x="3873500" y="8332788"/>
            <a:ext cx="2836863" cy="484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000">
                <a:solidFill>
                  <a:srgbClr val="073E87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0FD947F1-B6BF-400D-BAC5-8297C60A9788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146050" y="8332788"/>
            <a:ext cx="2838450" cy="4873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sldNum"/>
          </p:nvPr>
        </p:nvSpPr>
        <p:spPr bwMode="auto">
          <a:xfrm>
            <a:off x="2994025" y="8332788"/>
            <a:ext cx="868363" cy="484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tabLst>
                <a:tab pos="449263" algn="l"/>
              </a:tabLst>
              <a:defRPr sz="1000">
                <a:solidFill>
                  <a:srgbClr val="073E87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23525A74-497E-4964-BA29-CC8512C91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73E87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200">
          <a:solidFill>
            <a:srgbClr val="073E87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73E87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73E87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73E87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/>
          <p:cNvSpPr>
            <a:spLocks noChangeArrowheads="1"/>
          </p:cNvSpPr>
          <p:nvPr/>
        </p:nvSpPr>
        <p:spPr bwMode="auto">
          <a:xfrm>
            <a:off x="171450" y="304800"/>
            <a:ext cx="6523038" cy="3290888"/>
          </a:xfrm>
          <a:prstGeom prst="roundRect">
            <a:avLst>
              <a:gd name="adj" fmla="val 3361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grpSp>
        <p:nvGrpSpPr>
          <p:cNvPr id="87043" name="Group 2"/>
          <p:cNvGrpSpPr>
            <a:grpSpLocks/>
          </p:cNvGrpSpPr>
          <p:nvPr/>
        </p:nvGrpSpPr>
        <p:grpSpPr bwMode="auto">
          <a:xfrm>
            <a:off x="158750" y="2239963"/>
            <a:ext cx="6538913" cy="1770062"/>
            <a:chOff x="100" y="1411"/>
            <a:chExt cx="4119" cy="1115"/>
          </a:xfrm>
        </p:grpSpPr>
        <p:sp>
          <p:nvSpPr>
            <p:cNvPr id="8195" name="AutoShape 3"/>
            <p:cNvSpPr>
              <a:spLocks noChangeArrowheads="1"/>
            </p:cNvSpPr>
            <p:nvPr/>
          </p:nvSpPr>
          <p:spPr bwMode="auto">
            <a:xfrm>
              <a:off x="2857" y="1532"/>
              <a:ext cx="1357" cy="59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572 0 0"/>
                <a:gd name="G10" fmla="sin 55292 G9"/>
                <a:gd name="G11" fmla="+- 572 0 0"/>
                <a:gd name="G12" fmla="cos 54990 G11"/>
                <a:gd name="G13" fmla="+- G10 0 G12"/>
                <a:gd name="G14" fmla="*/ G13 65535 1"/>
                <a:gd name="G15" fmla="+- G14 10800 0"/>
                <a:gd name="G16" fmla="+- 1 0 0"/>
                <a:gd name="G17" fmla="+- 1 0 0"/>
                <a:gd name="G18" fmla="+- 1 0 0"/>
                <a:gd name="G19" fmla="+- 636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*/ 1 16385 2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*/ 1 59207 25856"/>
                <a:gd name="G47" fmla="*/ 1 6295 25856"/>
                <a:gd name="G48" fmla="*/ G47 1 180"/>
                <a:gd name="G49" fmla="*/ G46 1 G48"/>
                <a:gd name="G50" fmla="+- 32766 0 0"/>
                <a:gd name="G51" fmla="+- 32767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w 2706"/>
                <a:gd name="T115" fmla="*/ 0 h 640"/>
                <a:gd name="T116" fmla="*/ 2706 w 2706"/>
                <a:gd name="T117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8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8196" name="AutoShape 4"/>
            <p:cNvSpPr>
              <a:spLocks noChangeArrowheads="1"/>
            </p:cNvSpPr>
            <p:nvPr/>
          </p:nvSpPr>
          <p:spPr bwMode="auto">
            <a:xfrm>
              <a:off x="1238" y="1426"/>
              <a:ext cx="2617" cy="711"/>
            </a:xfrm>
            <a:custGeom>
              <a:avLst/>
              <a:gdLst>
                <a:gd name="G0" fmla="+- 1 0 0"/>
                <a:gd name="G1" fmla="+- 1 0 0"/>
                <a:gd name="G2" fmla="+- 610 0 0"/>
                <a:gd name="G3" fmla="sin 55388 G2"/>
                <a:gd name="G4" fmla="+- 610 0 0"/>
                <a:gd name="G5" fmla="cos 59214 G4"/>
                <a:gd name="G6" fmla="+- G3 0 G5"/>
                <a:gd name="G7" fmla="*/ G6 65535 1"/>
                <a:gd name="G8" fmla="+- G7 10800 0"/>
                <a:gd name="G9" fmla="+- 1 0 0"/>
                <a:gd name="G10" fmla="+- 1 0 0"/>
                <a:gd name="G11" fmla="+- 266 0 0"/>
                <a:gd name="G12" fmla="sin 55032 G11"/>
                <a:gd name="G13" fmla="+- 266 0 0"/>
                <a:gd name="G14" fmla="cos 57548 G13"/>
                <a:gd name="G15" fmla="+- G12 0 G14"/>
                <a:gd name="G16" fmla="*/ G15 65535 1"/>
                <a:gd name="G17" fmla="+- G16 1080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+- 1 0 0"/>
                <a:gd name="G47" fmla="*/ 1 16385 2"/>
                <a:gd name="G48" fmla="+- 1 0 0"/>
                <a:gd name="G49" fmla="+- 1 0 0"/>
                <a:gd name="G50" fmla="+- 1 0 0"/>
                <a:gd name="G51" fmla="+- 1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G60" fmla="+- 1 0 0"/>
                <a:gd name="G61" fmla="+- 1 0 0"/>
                <a:gd name="G62" fmla="+- 1 0 0"/>
                <a:gd name="G63" fmla="+- 1 0 0"/>
                <a:gd name="G64" fmla="*/ 1 51565 51712"/>
                <a:gd name="G65" fmla="+- 1 0 0"/>
                <a:gd name="G66" fmla="+- 1 0 0"/>
                <a:gd name="G67" fmla="+- 1 0 0"/>
                <a:gd name="G68" fmla="+- 1 0 0"/>
                <a:gd name="G69" fmla="+- 1 0 0"/>
                <a:gd name="G70" fmla="+- 1 0 0"/>
                <a:gd name="G71" fmla="+- 1 0 0"/>
                <a:gd name="G72" fmla="+- 1 0 0"/>
                <a:gd name="G73" fmla="+- 1 0 0"/>
                <a:gd name="G74" fmla="+- 1 0 0"/>
                <a:gd name="G75" fmla="+- 1 0 0"/>
                <a:gd name="G76" fmla="+- 1 0 0"/>
                <a:gd name="G77" fmla="+- 1 0 0"/>
                <a:gd name="G78" fmla="+- 1 0 0"/>
                <a:gd name="G79" fmla="+- 1 0 0"/>
                <a:gd name="G80" fmla="+- 1 0 0"/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w 5216"/>
                <a:gd name="T73" fmla="*/ 0 h 762"/>
                <a:gd name="T74" fmla="*/ 5216 w 5216"/>
                <a:gd name="T75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8197" name="AutoShape 5"/>
            <p:cNvSpPr>
              <a:spLocks noChangeArrowheads="1"/>
            </p:cNvSpPr>
            <p:nvPr/>
          </p:nvSpPr>
          <p:spPr bwMode="auto">
            <a:xfrm>
              <a:off x="1337" y="1435"/>
              <a:ext cx="2581" cy="648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*/ 1 38563 22848"/>
                <a:gd name="G9" fmla="*/ 1 6295 25856"/>
                <a:gd name="G10" fmla="*/ G9 1 180"/>
                <a:gd name="G11" fmla="*/ G8 1 G10"/>
                <a:gd name="G12" fmla="*/ 1 10035 49664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*/ 1 16385 2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32768 0 0"/>
                <a:gd name="G29" fmla="+- 32768 0 0"/>
                <a:gd name="G30" fmla="+- 1 0 0"/>
                <a:gd name="G31" fmla="+- 1 0 0"/>
                <a:gd name="G32" fmla="+- 1 0 0"/>
                <a:gd name="G33" fmla="+- 1 0 0"/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w 5144"/>
                <a:gd name="T63" fmla="*/ 0 h 694"/>
                <a:gd name="T64" fmla="*/ 5144 w 5144"/>
                <a:gd name="T65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T62" t="T63" r="T64" b="T65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8198" name="AutoShape 6"/>
            <p:cNvSpPr>
              <a:spLocks noChangeArrowheads="1"/>
            </p:cNvSpPr>
            <p:nvPr/>
          </p:nvSpPr>
          <p:spPr bwMode="auto">
            <a:xfrm>
              <a:off x="2650" y="1424"/>
              <a:ext cx="1561" cy="545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*/ 1 28513 57600"/>
                <a:gd name="G16" fmla="+- 1 0 0"/>
                <a:gd name="G17" fmla="+- 32766 0 0"/>
                <a:gd name="G18" fmla="+- 32767 0 0"/>
                <a:gd name="G19" fmla="+- 1 0 0"/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w 3112"/>
                <a:gd name="T41" fmla="*/ 0 h 584"/>
                <a:gd name="T42" fmla="*/ 3112 w 3112"/>
                <a:gd name="T43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</p:grp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171450" y="304800"/>
            <a:ext cx="6523038" cy="8047038"/>
          </a:xfrm>
          <a:prstGeom prst="roundRect">
            <a:avLst>
              <a:gd name="adj" fmla="val 1273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grpSp>
        <p:nvGrpSpPr>
          <p:cNvPr id="87045" name="Group 9"/>
          <p:cNvGrpSpPr>
            <a:grpSpLocks/>
          </p:cNvGrpSpPr>
          <p:nvPr/>
        </p:nvGrpSpPr>
        <p:grpSpPr bwMode="auto">
          <a:xfrm>
            <a:off x="158750" y="7138988"/>
            <a:ext cx="6538913" cy="1771650"/>
            <a:chOff x="100" y="4497"/>
            <a:chExt cx="4119" cy="1116"/>
          </a:xfrm>
        </p:grpSpPr>
        <p:sp>
          <p:nvSpPr>
            <p:cNvPr id="8202" name="AutoShape 10"/>
            <p:cNvSpPr>
              <a:spLocks noChangeArrowheads="1"/>
            </p:cNvSpPr>
            <p:nvPr/>
          </p:nvSpPr>
          <p:spPr bwMode="auto">
            <a:xfrm>
              <a:off x="2861" y="4618"/>
              <a:ext cx="1358" cy="599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572 0 0"/>
                <a:gd name="G10" fmla="sin 55292 G9"/>
                <a:gd name="G11" fmla="+- 572 0 0"/>
                <a:gd name="G12" fmla="cos 54990 G11"/>
                <a:gd name="G13" fmla="+- G10 0 G12"/>
                <a:gd name="G14" fmla="*/ G13 65535 1"/>
                <a:gd name="G15" fmla="+- G14 10800 0"/>
                <a:gd name="G16" fmla="+- 1 0 0"/>
                <a:gd name="G17" fmla="+- 1 0 0"/>
                <a:gd name="G18" fmla="+- 1 0 0"/>
                <a:gd name="G19" fmla="+- 636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*/ 1 16385 2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*/ 1 59207 25856"/>
                <a:gd name="G47" fmla="*/ 1 6295 25856"/>
                <a:gd name="G48" fmla="*/ G47 1 180"/>
                <a:gd name="G49" fmla="*/ G46 1 G48"/>
                <a:gd name="G50" fmla="+- 32766 0 0"/>
                <a:gd name="G51" fmla="+- 32767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w 2706"/>
                <a:gd name="T115" fmla="*/ 0 h 640"/>
                <a:gd name="T116" fmla="*/ 2706 w 2706"/>
                <a:gd name="T117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8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8203" name="AutoShape 11"/>
            <p:cNvSpPr>
              <a:spLocks noChangeArrowheads="1"/>
            </p:cNvSpPr>
            <p:nvPr/>
          </p:nvSpPr>
          <p:spPr bwMode="auto">
            <a:xfrm>
              <a:off x="1239" y="4512"/>
              <a:ext cx="2621" cy="711"/>
            </a:xfrm>
            <a:custGeom>
              <a:avLst/>
              <a:gdLst>
                <a:gd name="G0" fmla="+- 1 0 0"/>
                <a:gd name="G1" fmla="+- 1 0 0"/>
                <a:gd name="G2" fmla="+- 610 0 0"/>
                <a:gd name="G3" fmla="sin 55388 G2"/>
                <a:gd name="G4" fmla="+- 610 0 0"/>
                <a:gd name="G5" fmla="cos 59214 G4"/>
                <a:gd name="G6" fmla="+- G3 0 G5"/>
                <a:gd name="G7" fmla="*/ G6 65535 1"/>
                <a:gd name="G8" fmla="+- G7 10800 0"/>
                <a:gd name="G9" fmla="+- 1 0 0"/>
                <a:gd name="G10" fmla="+- 1 0 0"/>
                <a:gd name="G11" fmla="+- 266 0 0"/>
                <a:gd name="G12" fmla="sin 55032 G11"/>
                <a:gd name="G13" fmla="+- 266 0 0"/>
                <a:gd name="G14" fmla="cos 57548 G13"/>
                <a:gd name="G15" fmla="+- G12 0 G14"/>
                <a:gd name="G16" fmla="*/ G15 65535 1"/>
                <a:gd name="G17" fmla="+- G16 1080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+- 1 0 0"/>
                <a:gd name="G47" fmla="*/ 1 16385 2"/>
                <a:gd name="G48" fmla="+- 1 0 0"/>
                <a:gd name="G49" fmla="+- 1 0 0"/>
                <a:gd name="G50" fmla="+- 1 0 0"/>
                <a:gd name="G51" fmla="+- 1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G60" fmla="+- 1 0 0"/>
                <a:gd name="G61" fmla="+- 1 0 0"/>
                <a:gd name="G62" fmla="+- 1 0 0"/>
                <a:gd name="G63" fmla="+- 1 0 0"/>
                <a:gd name="G64" fmla="*/ 1 51565 51712"/>
                <a:gd name="G65" fmla="+- 1 0 0"/>
                <a:gd name="G66" fmla="+- 1 0 0"/>
                <a:gd name="G67" fmla="+- 1 0 0"/>
                <a:gd name="G68" fmla="+- 1 0 0"/>
                <a:gd name="G69" fmla="+- 1 0 0"/>
                <a:gd name="G70" fmla="+- 1 0 0"/>
                <a:gd name="G71" fmla="+- 1 0 0"/>
                <a:gd name="G72" fmla="+- 1 0 0"/>
                <a:gd name="G73" fmla="+- 1 0 0"/>
                <a:gd name="G74" fmla="+- 1 0 0"/>
                <a:gd name="G75" fmla="+- 1 0 0"/>
                <a:gd name="G76" fmla="+- 1 0 0"/>
                <a:gd name="G77" fmla="+- 1 0 0"/>
                <a:gd name="G78" fmla="+- 1 0 0"/>
                <a:gd name="G79" fmla="+- 1 0 0"/>
                <a:gd name="G80" fmla="+- 1 0 0"/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w 5216"/>
                <a:gd name="T73" fmla="*/ 0 h 762"/>
                <a:gd name="T74" fmla="*/ 5216 w 5216"/>
                <a:gd name="T75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8204" name="AutoShape 12"/>
            <p:cNvSpPr>
              <a:spLocks noChangeArrowheads="1"/>
            </p:cNvSpPr>
            <p:nvPr/>
          </p:nvSpPr>
          <p:spPr bwMode="auto">
            <a:xfrm>
              <a:off x="1338" y="4521"/>
              <a:ext cx="2584" cy="649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*/ 1 38563 22848"/>
                <a:gd name="G9" fmla="*/ 1 6295 25856"/>
                <a:gd name="G10" fmla="*/ G9 1 180"/>
                <a:gd name="G11" fmla="*/ G8 1 G10"/>
                <a:gd name="G12" fmla="*/ 1 10035 49664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*/ 1 16385 2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32768 0 0"/>
                <a:gd name="G29" fmla="+- 32768 0 0"/>
                <a:gd name="G30" fmla="+- 1 0 0"/>
                <a:gd name="G31" fmla="+- 1 0 0"/>
                <a:gd name="G32" fmla="+- 1 0 0"/>
                <a:gd name="G33" fmla="+- 1 0 0"/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w 5144"/>
                <a:gd name="T63" fmla="*/ 0 h 694"/>
                <a:gd name="T64" fmla="*/ 5144 w 5144"/>
                <a:gd name="T65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T62" t="T63" r="T64" b="T65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8205" name="AutoShape 13"/>
            <p:cNvSpPr>
              <a:spLocks noChangeArrowheads="1"/>
            </p:cNvSpPr>
            <p:nvPr/>
          </p:nvSpPr>
          <p:spPr bwMode="auto">
            <a:xfrm>
              <a:off x="2654" y="4510"/>
              <a:ext cx="1562" cy="545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*/ 1 28513 57600"/>
                <a:gd name="G16" fmla="+- 1 0 0"/>
                <a:gd name="G17" fmla="+- 32766 0 0"/>
                <a:gd name="G18" fmla="+- 32767 0 0"/>
                <a:gd name="G19" fmla="+- 1 0 0"/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w 3112"/>
                <a:gd name="T41" fmla="*/ 0 h 584"/>
                <a:gd name="T42" fmla="*/ 3112 w 3112"/>
                <a:gd name="T43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</p:grpSp>
      <p:sp>
        <p:nvSpPr>
          <p:cNvPr id="87046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450850"/>
            <a:ext cx="6169025" cy="166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заголовка щёлкните мышью</a:t>
            </a:r>
          </a:p>
        </p:txBody>
      </p:sp>
      <p:sp>
        <p:nvSpPr>
          <p:cNvPr id="87047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4050" y="3567113"/>
            <a:ext cx="5553075" cy="459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щёлкните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Четвёртый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dt"/>
          </p:nvPr>
        </p:nvSpPr>
        <p:spPr bwMode="auto">
          <a:xfrm>
            <a:off x="3873500" y="8332788"/>
            <a:ext cx="2836863" cy="484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000">
                <a:solidFill>
                  <a:srgbClr val="073E87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3DF5D8B3-F117-4989-B049-DDD8FF26E3C3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146050" y="8332788"/>
            <a:ext cx="2838450" cy="4873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sldNum"/>
          </p:nvPr>
        </p:nvSpPr>
        <p:spPr bwMode="auto">
          <a:xfrm>
            <a:off x="2994025" y="8332788"/>
            <a:ext cx="868363" cy="484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tabLst>
                <a:tab pos="449263" algn="l"/>
              </a:tabLst>
              <a:defRPr sz="1000">
                <a:solidFill>
                  <a:srgbClr val="073E87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062F45C6-A89B-4618-8EA3-634CD407F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73E87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200">
          <a:solidFill>
            <a:srgbClr val="073E87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73E87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73E87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73E87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171450" y="304800"/>
            <a:ext cx="6523038" cy="3290888"/>
          </a:xfrm>
          <a:prstGeom prst="roundRect">
            <a:avLst>
              <a:gd name="adj" fmla="val 3361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grpSp>
        <p:nvGrpSpPr>
          <p:cNvPr id="99331" name="Group 2"/>
          <p:cNvGrpSpPr>
            <a:grpSpLocks/>
          </p:cNvGrpSpPr>
          <p:nvPr/>
        </p:nvGrpSpPr>
        <p:grpSpPr bwMode="auto">
          <a:xfrm>
            <a:off x="158750" y="2239963"/>
            <a:ext cx="6538913" cy="1770062"/>
            <a:chOff x="100" y="1411"/>
            <a:chExt cx="4119" cy="1115"/>
          </a:xfrm>
        </p:grpSpPr>
        <p:sp>
          <p:nvSpPr>
            <p:cNvPr id="9219" name="AutoShape 3"/>
            <p:cNvSpPr>
              <a:spLocks noChangeArrowheads="1"/>
            </p:cNvSpPr>
            <p:nvPr/>
          </p:nvSpPr>
          <p:spPr bwMode="auto">
            <a:xfrm>
              <a:off x="2857" y="1532"/>
              <a:ext cx="1357" cy="59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572 0 0"/>
                <a:gd name="G10" fmla="sin 55292 G9"/>
                <a:gd name="G11" fmla="+- 572 0 0"/>
                <a:gd name="G12" fmla="cos 54990 G11"/>
                <a:gd name="G13" fmla="+- G10 0 G12"/>
                <a:gd name="G14" fmla="*/ G13 65535 1"/>
                <a:gd name="G15" fmla="+- G14 10800 0"/>
                <a:gd name="G16" fmla="+- 1 0 0"/>
                <a:gd name="G17" fmla="+- 1 0 0"/>
                <a:gd name="G18" fmla="+- 1 0 0"/>
                <a:gd name="G19" fmla="+- 636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*/ 1 16385 2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*/ 1 59207 25856"/>
                <a:gd name="G47" fmla="*/ 1 6295 25856"/>
                <a:gd name="G48" fmla="*/ G47 1 180"/>
                <a:gd name="G49" fmla="*/ G46 1 G48"/>
                <a:gd name="G50" fmla="+- 32766 0 0"/>
                <a:gd name="G51" fmla="+- 32767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w 2706"/>
                <a:gd name="T115" fmla="*/ 0 h 640"/>
                <a:gd name="T116" fmla="*/ 2706 w 2706"/>
                <a:gd name="T117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8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9220" name="AutoShape 4"/>
            <p:cNvSpPr>
              <a:spLocks noChangeArrowheads="1"/>
            </p:cNvSpPr>
            <p:nvPr/>
          </p:nvSpPr>
          <p:spPr bwMode="auto">
            <a:xfrm>
              <a:off x="1238" y="1426"/>
              <a:ext cx="2617" cy="711"/>
            </a:xfrm>
            <a:custGeom>
              <a:avLst/>
              <a:gdLst>
                <a:gd name="G0" fmla="+- 1 0 0"/>
                <a:gd name="G1" fmla="+- 1 0 0"/>
                <a:gd name="G2" fmla="+- 610 0 0"/>
                <a:gd name="G3" fmla="sin 55388 G2"/>
                <a:gd name="G4" fmla="+- 610 0 0"/>
                <a:gd name="G5" fmla="cos 59214 G4"/>
                <a:gd name="G6" fmla="+- G3 0 G5"/>
                <a:gd name="G7" fmla="*/ G6 65535 1"/>
                <a:gd name="G8" fmla="+- G7 10800 0"/>
                <a:gd name="G9" fmla="+- 1 0 0"/>
                <a:gd name="G10" fmla="+- 1 0 0"/>
                <a:gd name="G11" fmla="+- 266 0 0"/>
                <a:gd name="G12" fmla="sin 55032 G11"/>
                <a:gd name="G13" fmla="+- 266 0 0"/>
                <a:gd name="G14" fmla="cos 57548 G13"/>
                <a:gd name="G15" fmla="+- G12 0 G14"/>
                <a:gd name="G16" fmla="*/ G15 65535 1"/>
                <a:gd name="G17" fmla="+- G16 1080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+- 1 0 0"/>
                <a:gd name="G47" fmla="*/ 1 16385 2"/>
                <a:gd name="G48" fmla="+- 1 0 0"/>
                <a:gd name="G49" fmla="+- 1 0 0"/>
                <a:gd name="G50" fmla="+- 1 0 0"/>
                <a:gd name="G51" fmla="+- 1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G60" fmla="+- 1 0 0"/>
                <a:gd name="G61" fmla="+- 1 0 0"/>
                <a:gd name="G62" fmla="+- 1 0 0"/>
                <a:gd name="G63" fmla="+- 1 0 0"/>
                <a:gd name="G64" fmla="*/ 1 51565 51712"/>
                <a:gd name="G65" fmla="+- 1 0 0"/>
                <a:gd name="G66" fmla="+- 1 0 0"/>
                <a:gd name="G67" fmla="+- 1 0 0"/>
                <a:gd name="G68" fmla="+- 1 0 0"/>
                <a:gd name="G69" fmla="+- 1 0 0"/>
                <a:gd name="G70" fmla="+- 1 0 0"/>
                <a:gd name="G71" fmla="+- 1 0 0"/>
                <a:gd name="G72" fmla="+- 1 0 0"/>
                <a:gd name="G73" fmla="+- 1 0 0"/>
                <a:gd name="G74" fmla="+- 1 0 0"/>
                <a:gd name="G75" fmla="+- 1 0 0"/>
                <a:gd name="G76" fmla="+- 1 0 0"/>
                <a:gd name="G77" fmla="+- 1 0 0"/>
                <a:gd name="G78" fmla="+- 1 0 0"/>
                <a:gd name="G79" fmla="+- 1 0 0"/>
                <a:gd name="G80" fmla="+- 1 0 0"/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w 5216"/>
                <a:gd name="T73" fmla="*/ 0 h 762"/>
                <a:gd name="T74" fmla="*/ 5216 w 5216"/>
                <a:gd name="T75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9221" name="AutoShape 5"/>
            <p:cNvSpPr>
              <a:spLocks noChangeArrowheads="1"/>
            </p:cNvSpPr>
            <p:nvPr/>
          </p:nvSpPr>
          <p:spPr bwMode="auto">
            <a:xfrm>
              <a:off x="1337" y="1435"/>
              <a:ext cx="2581" cy="648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*/ 1 38563 22848"/>
                <a:gd name="G9" fmla="*/ 1 6295 25856"/>
                <a:gd name="G10" fmla="*/ G9 1 180"/>
                <a:gd name="G11" fmla="*/ G8 1 G10"/>
                <a:gd name="G12" fmla="*/ 1 10035 49664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*/ 1 16385 2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32768 0 0"/>
                <a:gd name="G29" fmla="+- 32768 0 0"/>
                <a:gd name="G30" fmla="+- 1 0 0"/>
                <a:gd name="G31" fmla="+- 1 0 0"/>
                <a:gd name="G32" fmla="+- 1 0 0"/>
                <a:gd name="G33" fmla="+- 1 0 0"/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w 5144"/>
                <a:gd name="T63" fmla="*/ 0 h 694"/>
                <a:gd name="T64" fmla="*/ 5144 w 5144"/>
                <a:gd name="T65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T62" t="T63" r="T64" b="T65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9222" name="AutoShape 6"/>
            <p:cNvSpPr>
              <a:spLocks noChangeArrowheads="1"/>
            </p:cNvSpPr>
            <p:nvPr/>
          </p:nvSpPr>
          <p:spPr bwMode="auto">
            <a:xfrm>
              <a:off x="2650" y="1424"/>
              <a:ext cx="1561" cy="545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*/ 1 28513 57600"/>
                <a:gd name="G16" fmla="+- 1 0 0"/>
                <a:gd name="G17" fmla="+- 32766 0 0"/>
                <a:gd name="G18" fmla="+- 32767 0 0"/>
                <a:gd name="G19" fmla="+- 1 0 0"/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w 3112"/>
                <a:gd name="T41" fmla="*/ 0 h 584"/>
                <a:gd name="T42" fmla="*/ 3112 w 3112"/>
                <a:gd name="T43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</p:grp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171450" y="304800"/>
            <a:ext cx="6523038" cy="1903413"/>
          </a:xfrm>
          <a:prstGeom prst="roundRect">
            <a:avLst>
              <a:gd name="adj" fmla="val 7134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grpSp>
        <p:nvGrpSpPr>
          <p:cNvPr id="99333" name="Group 9"/>
          <p:cNvGrpSpPr>
            <a:grpSpLocks/>
          </p:cNvGrpSpPr>
          <p:nvPr/>
        </p:nvGrpSpPr>
        <p:grpSpPr bwMode="auto">
          <a:xfrm>
            <a:off x="158750" y="952500"/>
            <a:ext cx="6538913" cy="1773238"/>
            <a:chOff x="100" y="600"/>
            <a:chExt cx="4119" cy="1117"/>
          </a:xfrm>
        </p:grpSpPr>
        <p:sp>
          <p:nvSpPr>
            <p:cNvPr id="9226" name="AutoShape 10"/>
            <p:cNvSpPr>
              <a:spLocks noChangeArrowheads="1"/>
            </p:cNvSpPr>
            <p:nvPr/>
          </p:nvSpPr>
          <p:spPr bwMode="auto">
            <a:xfrm>
              <a:off x="2861" y="723"/>
              <a:ext cx="1358" cy="59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572 0 0"/>
                <a:gd name="G10" fmla="sin 55292 G9"/>
                <a:gd name="G11" fmla="+- 572 0 0"/>
                <a:gd name="G12" fmla="cos 54990 G11"/>
                <a:gd name="G13" fmla="+- G10 0 G12"/>
                <a:gd name="G14" fmla="*/ G13 65535 1"/>
                <a:gd name="G15" fmla="+- G14 10800 0"/>
                <a:gd name="G16" fmla="+- 1 0 0"/>
                <a:gd name="G17" fmla="+- 1 0 0"/>
                <a:gd name="G18" fmla="+- 1 0 0"/>
                <a:gd name="G19" fmla="+- 636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*/ 1 16385 2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*/ 1 59207 25856"/>
                <a:gd name="G47" fmla="*/ 1 6295 25856"/>
                <a:gd name="G48" fmla="*/ G47 1 180"/>
                <a:gd name="G49" fmla="*/ G46 1 G48"/>
                <a:gd name="G50" fmla="+- 32766 0 0"/>
                <a:gd name="G51" fmla="+- 32767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w 2706"/>
                <a:gd name="T115" fmla="*/ 0 h 640"/>
                <a:gd name="T116" fmla="*/ 2706 w 2706"/>
                <a:gd name="T117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8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9227" name="AutoShape 11"/>
            <p:cNvSpPr>
              <a:spLocks noChangeArrowheads="1"/>
            </p:cNvSpPr>
            <p:nvPr/>
          </p:nvSpPr>
          <p:spPr bwMode="auto">
            <a:xfrm>
              <a:off x="1239" y="615"/>
              <a:ext cx="2621" cy="713"/>
            </a:xfrm>
            <a:custGeom>
              <a:avLst/>
              <a:gdLst>
                <a:gd name="G0" fmla="+- 1 0 0"/>
                <a:gd name="G1" fmla="+- 1 0 0"/>
                <a:gd name="G2" fmla="+- 610 0 0"/>
                <a:gd name="G3" fmla="sin 55388 G2"/>
                <a:gd name="G4" fmla="+- 610 0 0"/>
                <a:gd name="G5" fmla="cos 59214 G4"/>
                <a:gd name="G6" fmla="+- G3 0 G5"/>
                <a:gd name="G7" fmla="*/ G6 65535 1"/>
                <a:gd name="G8" fmla="+- G7 10800 0"/>
                <a:gd name="G9" fmla="+- 1 0 0"/>
                <a:gd name="G10" fmla="+- 1 0 0"/>
                <a:gd name="G11" fmla="+- 266 0 0"/>
                <a:gd name="G12" fmla="sin 55032 G11"/>
                <a:gd name="G13" fmla="+- 266 0 0"/>
                <a:gd name="G14" fmla="cos 57548 G13"/>
                <a:gd name="G15" fmla="+- G12 0 G14"/>
                <a:gd name="G16" fmla="*/ G15 65535 1"/>
                <a:gd name="G17" fmla="+- G16 1080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+- 1 0 0"/>
                <a:gd name="G47" fmla="*/ 1 16385 2"/>
                <a:gd name="G48" fmla="+- 1 0 0"/>
                <a:gd name="G49" fmla="+- 1 0 0"/>
                <a:gd name="G50" fmla="+- 1 0 0"/>
                <a:gd name="G51" fmla="+- 1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G60" fmla="+- 1 0 0"/>
                <a:gd name="G61" fmla="+- 1 0 0"/>
                <a:gd name="G62" fmla="+- 1 0 0"/>
                <a:gd name="G63" fmla="+- 1 0 0"/>
                <a:gd name="G64" fmla="*/ 1 51565 51712"/>
                <a:gd name="G65" fmla="+- 1 0 0"/>
                <a:gd name="G66" fmla="+- 1 0 0"/>
                <a:gd name="G67" fmla="+- 1 0 0"/>
                <a:gd name="G68" fmla="+- 1 0 0"/>
                <a:gd name="G69" fmla="+- 1 0 0"/>
                <a:gd name="G70" fmla="+- 1 0 0"/>
                <a:gd name="G71" fmla="+- 1 0 0"/>
                <a:gd name="G72" fmla="+- 1 0 0"/>
                <a:gd name="G73" fmla="+- 1 0 0"/>
                <a:gd name="G74" fmla="+- 1 0 0"/>
                <a:gd name="G75" fmla="+- 1 0 0"/>
                <a:gd name="G76" fmla="+- 1 0 0"/>
                <a:gd name="G77" fmla="+- 1 0 0"/>
                <a:gd name="G78" fmla="+- 1 0 0"/>
                <a:gd name="G79" fmla="+- 1 0 0"/>
                <a:gd name="G80" fmla="+- 1 0 0"/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w 5216"/>
                <a:gd name="T73" fmla="*/ 0 h 762"/>
                <a:gd name="T74" fmla="*/ 5216 w 5216"/>
                <a:gd name="T75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9228" name="AutoShape 12"/>
            <p:cNvSpPr>
              <a:spLocks noChangeArrowheads="1"/>
            </p:cNvSpPr>
            <p:nvPr/>
          </p:nvSpPr>
          <p:spPr bwMode="auto">
            <a:xfrm>
              <a:off x="1338" y="624"/>
              <a:ext cx="2584" cy="650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*/ 1 38563 22848"/>
                <a:gd name="G9" fmla="*/ 1 6295 25856"/>
                <a:gd name="G10" fmla="*/ G9 1 180"/>
                <a:gd name="G11" fmla="*/ G8 1 G10"/>
                <a:gd name="G12" fmla="*/ 1 10035 49664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*/ 1 16385 2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32768 0 0"/>
                <a:gd name="G29" fmla="+- 32768 0 0"/>
                <a:gd name="G30" fmla="+- 1 0 0"/>
                <a:gd name="G31" fmla="+- 1 0 0"/>
                <a:gd name="G32" fmla="+- 1 0 0"/>
                <a:gd name="G33" fmla="+- 1 0 0"/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w 5144"/>
                <a:gd name="T63" fmla="*/ 0 h 694"/>
                <a:gd name="T64" fmla="*/ 5144 w 5144"/>
                <a:gd name="T65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T62" t="T63" r="T64" b="T65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9229" name="AutoShape 13"/>
            <p:cNvSpPr>
              <a:spLocks noChangeArrowheads="1"/>
            </p:cNvSpPr>
            <p:nvPr/>
          </p:nvSpPr>
          <p:spPr bwMode="auto">
            <a:xfrm>
              <a:off x="2654" y="613"/>
              <a:ext cx="1562" cy="547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*/ 1 28513 57600"/>
                <a:gd name="G16" fmla="+- 1 0 0"/>
                <a:gd name="G17" fmla="+- 32766 0 0"/>
                <a:gd name="G18" fmla="+- 32767 0 0"/>
                <a:gd name="G19" fmla="+- 1 0 0"/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w 3112"/>
                <a:gd name="T41" fmla="*/ 0 h 584"/>
                <a:gd name="T42" fmla="*/ 3112 w 3112"/>
                <a:gd name="T43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</p:grpSp>
      <p:sp>
        <p:nvSpPr>
          <p:cNvPr id="9933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450850"/>
            <a:ext cx="6169025" cy="166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заголовка щёлкните мышью</a:t>
            </a:r>
          </a:p>
        </p:txBody>
      </p:sp>
      <p:sp>
        <p:nvSpPr>
          <p:cNvPr id="99335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4050" y="3567113"/>
            <a:ext cx="5553075" cy="459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щёлкните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Четвёртый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dt"/>
          </p:nvPr>
        </p:nvSpPr>
        <p:spPr bwMode="auto">
          <a:xfrm>
            <a:off x="3873500" y="8332788"/>
            <a:ext cx="2836863" cy="484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000">
                <a:solidFill>
                  <a:srgbClr val="073E87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23CFE851-ACE0-4149-88DF-0E4231DDD083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146050" y="8332788"/>
            <a:ext cx="2838450" cy="4873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sldNum"/>
          </p:nvPr>
        </p:nvSpPr>
        <p:spPr bwMode="auto">
          <a:xfrm>
            <a:off x="2994025" y="8332788"/>
            <a:ext cx="868363" cy="484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tabLst>
                <a:tab pos="449263" algn="l"/>
              </a:tabLst>
              <a:defRPr sz="1000">
                <a:solidFill>
                  <a:srgbClr val="073E87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EF77D2D2-C32D-41FB-9BB9-9677983AD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73E87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200">
          <a:solidFill>
            <a:srgbClr val="073E87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73E87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73E87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73E87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1"/>
          <p:cNvSpPr>
            <a:spLocks noChangeArrowheads="1"/>
          </p:cNvSpPr>
          <p:nvPr/>
        </p:nvSpPr>
        <p:spPr bwMode="auto">
          <a:xfrm>
            <a:off x="171450" y="304800"/>
            <a:ext cx="6523038" cy="3290888"/>
          </a:xfrm>
          <a:prstGeom prst="roundRect">
            <a:avLst>
              <a:gd name="adj" fmla="val 3361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grpSp>
        <p:nvGrpSpPr>
          <p:cNvPr id="111619" name="Group 2"/>
          <p:cNvGrpSpPr>
            <a:grpSpLocks/>
          </p:cNvGrpSpPr>
          <p:nvPr/>
        </p:nvGrpSpPr>
        <p:grpSpPr bwMode="auto">
          <a:xfrm>
            <a:off x="158750" y="2239963"/>
            <a:ext cx="6538913" cy="1770062"/>
            <a:chOff x="100" y="1411"/>
            <a:chExt cx="4119" cy="1115"/>
          </a:xfrm>
        </p:grpSpPr>
        <p:sp>
          <p:nvSpPr>
            <p:cNvPr id="10243" name="AutoShape 3"/>
            <p:cNvSpPr>
              <a:spLocks noChangeArrowheads="1"/>
            </p:cNvSpPr>
            <p:nvPr/>
          </p:nvSpPr>
          <p:spPr bwMode="auto">
            <a:xfrm>
              <a:off x="2857" y="1532"/>
              <a:ext cx="1357" cy="59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572 0 0"/>
                <a:gd name="G10" fmla="sin 55292 G9"/>
                <a:gd name="G11" fmla="+- 572 0 0"/>
                <a:gd name="G12" fmla="cos 54990 G11"/>
                <a:gd name="G13" fmla="+- G10 0 G12"/>
                <a:gd name="G14" fmla="*/ G13 65535 1"/>
                <a:gd name="G15" fmla="+- G14 10800 0"/>
                <a:gd name="G16" fmla="+- 1 0 0"/>
                <a:gd name="G17" fmla="+- 1 0 0"/>
                <a:gd name="G18" fmla="+- 1 0 0"/>
                <a:gd name="G19" fmla="+- 636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*/ 1 16385 2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*/ 1 59207 25856"/>
                <a:gd name="G47" fmla="*/ 1 6295 25856"/>
                <a:gd name="G48" fmla="*/ G47 1 180"/>
                <a:gd name="G49" fmla="*/ G46 1 G48"/>
                <a:gd name="G50" fmla="+- 32766 0 0"/>
                <a:gd name="G51" fmla="+- 32767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w 2706"/>
                <a:gd name="T115" fmla="*/ 0 h 640"/>
                <a:gd name="T116" fmla="*/ 2706 w 2706"/>
                <a:gd name="T117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8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0244" name="AutoShape 4"/>
            <p:cNvSpPr>
              <a:spLocks noChangeArrowheads="1"/>
            </p:cNvSpPr>
            <p:nvPr/>
          </p:nvSpPr>
          <p:spPr bwMode="auto">
            <a:xfrm>
              <a:off x="1238" y="1426"/>
              <a:ext cx="2617" cy="711"/>
            </a:xfrm>
            <a:custGeom>
              <a:avLst/>
              <a:gdLst>
                <a:gd name="G0" fmla="+- 1 0 0"/>
                <a:gd name="G1" fmla="+- 1 0 0"/>
                <a:gd name="G2" fmla="+- 610 0 0"/>
                <a:gd name="G3" fmla="sin 55388 G2"/>
                <a:gd name="G4" fmla="+- 610 0 0"/>
                <a:gd name="G5" fmla="cos 59214 G4"/>
                <a:gd name="G6" fmla="+- G3 0 G5"/>
                <a:gd name="G7" fmla="*/ G6 65535 1"/>
                <a:gd name="G8" fmla="+- G7 10800 0"/>
                <a:gd name="G9" fmla="+- 1 0 0"/>
                <a:gd name="G10" fmla="+- 1 0 0"/>
                <a:gd name="G11" fmla="+- 266 0 0"/>
                <a:gd name="G12" fmla="sin 55032 G11"/>
                <a:gd name="G13" fmla="+- 266 0 0"/>
                <a:gd name="G14" fmla="cos 57548 G13"/>
                <a:gd name="G15" fmla="+- G12 0 G14"/>
                <a:gd name="G16" fmla="*/ G15 65535 1"/>
                <a:gd name="G17" fmla="+- G16 1080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+- 1 0 0"/>
                <a:gd name="G47" fmla="*/ 1 16385 2"/>
                <a:gd name="G48" fmla="+- 1 0 0"/>
                <a:gd name="G49" fmla="+- 1 0 0"/>
                <a:gd name="G50" fmla="+- 1 0 0"/>
                <a:gd name="G51" fmla="+- 1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G60" fmla="+- 1 0 0"/>
                <a:gd name="G61" fmla="+- 1 0 0"/>
                <a:gd name="G62" fmla="+- 1 0 0"/>
                <a:gd name="G63" fmla="+- 1 0 0"/>
                <a:gd name="G64" fmla="*/ 1 51565 51712"/>
                <a:gd name="G65" fmla="+- 1 0 0"/>
                <a:gd name="G66" fmla="+- 1 0 0"/>
                <a:gd name="G67" fmla="+- 1 0 0"/>
                <a:gd name="G68" fmla="+- 1 0 0"/>
                <a:gd name="G69" fmla="+- 1 0 0"/>
                <a:gd name="G70" fmla="+- 1 0 0"/>
                <a:gd name="G71" fmla="+- 1 0 0"/>
                <a:gd name="G72" fmla="+- 1 0 0"/>
                <a:gd name="G73" fmla="+- 1 0 0"/>
                <a:gd name="G74" fmla="+- 1 0 0"/>
                <a:gd name="G75" fmla="+- 1 0 0"/>
                <a:gd name="G76" fmla="+- 1 0 0"/>
                <a:gd name="G77" fmla="+- 1 0 0"/>
                <a:gd name="G78" fmla="+- 1 0 0"/>
                <a:gd name="G79" fmla="+- 1 0 0"/>
                <a:gd name="G80" fmla="+- 1 0 0"/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w 5216"/>
                <a:gd name="T73" fmla="*/ 0 h 762"/>
                <a:gd name="T74" fmla="*/ 5216 w 5216"/>
                <a:gd name="T75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0245" name="AutoShape 5"/>
            <p:cNvSpPr>
              <a:spLocks noChangeArrowheads="1"/>
            </p:cNvSpPr>
            <p:nvPr/>
          </p:nvSpPr>
          <p:spPr bwMode="auto">
            <a:xfrm>
              <a:off x="1337" y="1435"/>
              <a:ext cx="2581" cy="648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*/ 1 38563 22848"/>
                <a:gd name="G9" fmla="*/ 1 6295 25856"/>
                <a:gd name="G10" fmla="*/ G9 1 180"/>
                <a:gd name="G11" fmla="*/ G8 1 G10"/>
                <a:gd name="G12" fmla="*/ 1 10035 49664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*/ 1 16385 2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32768 0 0"/>
                <a:gd name="G29" fmla="+- 32768 0 0"/>
                <a:gd name="G30" fmla="+- 1 0 0"/>
                <a:gd name="G31" fmla="+- 1 0 0"/>
                <a:gd name="G32" fmla="+- 1 0 0"/>
                <a:gd name="G33" fmla="+- 1 0 0"/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w 5144"/>
                <a:gd name="T63" fmla="*/ 0 h 694"/>
                <a:gd name="T64" fmla="*/ 5144 w 5144"/>
                <a:gd name="T65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T62" t="T63" r="T64" b="T65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0246" name="AutoShape 6"/>
            <p:cNvSpPr>
              <a:spLocks noChangeArrowheads="1"/>
            </p:cNvSpPr>
            <p:nvPr/>
          </p:nvSpPr>
          <p:spPr bwMode="auto">
            <a:xfrm>
              <a:off x="2650" y="1424"/>
              <a:ext cx="1561" cy="545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*/ 1 28513 57600"/>
                <a:gd name="G16" fmla="+- 1 0 0"/>
                <a:gd name="G17" fmla="+- 32766 0 0"/>
                <a:gd name="G18" fmla="+- 32767 0 0"/>
                <a:gd name="G19" fmla="+- 1 0 0"/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w 3112"/>
                <a:gd name="T41" fmla="*/ 0 h 584"/>
                <a:gd name="T42" fmla="*/ 3112 w 3112"/>
                <a:gd name="T43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</p:grp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171450" y="304800"/>
            <a:ext cx="6523038" cy="8047038"/>
          </a:xfrm>
          <a:prstGeom prst="roundRect">
            <a:avLst>
              <a:gd name="adj" fmla="val 1273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grpSp>
        <p:nvGrpSpPr>
          <p:cNvPr id="111621" name="Group 9"/>
          <p:cNvGrpSpPr>
            <a:grpSpLocks/>
          </p:cNvGrpSpPr>
          <p:nvPr/>
        </p:nvGrpSpPr>
        <p:grpSpPr bwMode="auto">
          <a:xfrm>
            <a:off x="158750" y="7138988"/>
            <a:ext cx="6538913" cy="1771650"/>
            <a:chOff x="100" y="4497"/>
            <a:chExt cx="4119" cy="1116"/>
          </a:xfrm>
        </p:grpSpPr>
        <p:sp>
          <p:nvSpPr>
            <p:cNvPr id="10250" name="AutoShape 10"/>
            <p:cNvSpPr>
              <a:spLocks noChangeArrowheads="1"/>
            </p:cNvSpPr>
            <p:nvPr/>
          </p:nvSpPr>
          <p:spPr bwMode="auto">
            <a:xfrm>
              <a:off x="2861" y="4618"/>
              <a:ext cx="1358" cy="599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572 0 0"/>
                <a:gd name="G10" fmla="sin 55292 G9"/>
                <a:gd name="G11" fmla="+- 572 0 0"/>
                <a:gd name="G12" fmla="cos 54990 G11"/>
                <a:gd name="G13" fmla="+- G10 0 G12"/>
                <a:gd name="G14" fmla="*/ G13 65535 1"/>
                <a:gd name="G15" fmla="+- G14 10800 0"/>
                <a:gd name="G16" fmla="+- 1 0 0"/>
                <a:gd name="G17" fmla="+- 1 0 0"/>
                <a:gd name="G18" fmla="+- 1 0 0"/>
                <a:gd name="G19" fmla="+- 636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*/ 1 16385 2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*/ 1 59207 25856"/>
                <a:gd name="G47" fmla="*/ 1 6295 25856"/>
                <a:gd name="G48" fmla="*/ G47 1 180"/>
                <a:gd name="G49" fmla="*/ G46 1 G48"/>
                <a:gd name="G50" fmla="+- 32766 0 0"/>
                <a:gd name="G51" fmla="+- 32767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w 2706"/>
                <a:gd name="T115" fmla="*/ 0 h 640"/>
                <a:gd name="T116" fmla="*/ 2706 w 2706"/>
                <a:gd name="T117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8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0251" name="AutoShape 11"/>
            <p:cNvSpPr>
              <a:spLocks noChangeArrowheads="1"/>
            </p:cNvSpPr>
            <p:nvPr/>
          </p:nvSpPr>
          <p:spPr bwMode="auto">
            <a:xfrm>
              <a:off x="1239" y="4512"/>
              <a:ext cx="2621" cy="711"/>
            </a:xfrm>
            <a:custGeom>
              <a:avLst/>
              <a:gdLst>
                <a:gd name="G0" fmla="+- 1 0 0"/>
                <a:gd name="G1" fmla="+- 1 0 0"/>
                <a:gd name="G2" fmla="+- 610 0 0"/>
                <a:gd name="G3" fmla="sin 55388 G2"/>
                <a:gd name="G4" fmla="+- 610 0 0"/>
                <a:gd name="G5" fmla="cos 59214 G4"/>
                <a:gd name="G6" fmla="+- G3 0 G5"/>
                <a:gd name="G7" fmla="*/ G6 65535 1"/>
                <a:gd name="G8" fmla="+- G7 10800 0"/>
                <a:gd name="G9" fmla="+- 1 0 0"/>
                <a:gd name="G10" fmla="+- 1 0 0"/>
                <a:gd name="G11" fmla="+- 266 0 0"/>
                <a:gd name="G12" fmla="sin 55032 G11"/>
                <a:gd name="G13" fmla="+- 266 0 0"/>
                <a:gd name="G14" fmla="cos 57548 G13"/>
                <a:gd name="G15" fmla="+- G12 0 G14"/>
                <a:gd name="G16" fmla="*/ G15 65535 1"/>
                <a:gd name="G17" fmla="+- G16 1080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+- 1 0 0"/>
                <a:gd name="G47" fmla="*/ 1 16385 2"/>
                <a:gd name="G48" fmla="+- 1 0 0"/>
                <a:gd name="G49" fmla="+- 1 0 0"/>
                <a:gd name="G50" fmla="+- 1 0 0"/>
                <a:gd name="G51" fmla="+- 1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G60" fmla="+- 1 0 0"/>
                <a:gd name="G61" fmla="+- 1 0 0"/>
                <a:gd name="G62" fmla="+- 1 0 0"/>
                <a:gd name="G63" fmla="+- 1 0 0"/>
                <a:gd name="G64" fmla="*/ 1 51565 51712"/>
                <a:gd name="G65" fmla="+- 1 0 0"/>
                <a:gd name="G66" fmla="+- 1 0 0"/>
                <a:gd name="G67" fmla="+- 1 0 0"/>
                <a:gd name="G68" fmla="+- 1 0 0"/>
                <a:gd name="G69" fmla="+- 1 0 0"/>
                <a:gd name="G70" fmla="+- 1 0 0"/>
                <a:gd name="G71" fmla="+- 1 0 0"/>
                <a:gd name="G72" fmla="+- 1 0 0"/>
                <a:gd name="G73" fmla="+- 1 0 0"/>
                <a:gd name="G74" fmla="+- 1 0 0"/>
                <a:gd name="G75" fmla="+- 1 0 0"/>
                <a:gd name="G76" fmla="+- 1 0 0"/>
                <a:gd name="G77" fmla="+- 1 0 0"/>
                <a:gd name="G78" fmla="+- 1 0 0"/>
                <a:gd name="G79" fmla="+- 1 0 0"/>
                <a:gd name="G80" fmla="+- 1 0 0"/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w 5216"/>
                <a:gd name="T73" fmla="*/ 0 h 762"/>
                <a:gd name="T74" fmla="*/ 5216 w 5216"/>
                <a:gd name="T75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0252" name="AutoShape 12"/>
            <p:cNvSpPr>
              <a:spLocks noChangeArrowheads="1"/>
            </p:cNvSpPr>
            <p:nvPr/>
          </p:nvSpPr>
          <p:spPr bwMode="auto">
            <a:xfrm>
              <a:off x="1338" y="4521"/>
              <a:ext cx="2584" cy="649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*/ 1 38563 22848"/>
                <a:gd name="G9" fmla="*/ 1 6295 25856"/>
                <a:gd name="G10" fmla="*/ G9 1 180"/>
                <a:gd name="G11" fmla="*/ G8 1 G10"/>
                <a:gd name="G12" fmla="*/ 1 10035 49664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*/ 1 16385 2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32768 0 0"/>
                <a:gd name="G29" fmla="+- 32768 0 0"/>
                <a:gd name="G30" fmla="+- 1 0 0"/>
                <a:gd name="G31" fmla="+- 1 0 0"/>
                <a:gd name="G32" fmla="+- 1 0 0"/>
                <a:gd name="G33" fmla="+- 1 0 0"/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w 5144"/>
                <a:gd name="T63" fmla="*/ 0 h 694"/>
                <a:gd name="T64" fmla="*/ 5144 w 5144"/>
                <a:gd name="T65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T62" t="T63" r="T64" b="T65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0253" name="AutoShape 13"/>
            <p:cNvSpPr>
              <a:spLocks noChangeArrowheads="1"/>
            </p:cNvSpPr>
            <p:nvPr/>
          </p:nvSpPr>
          <p:spPr bwMode="auto">
            <a:xfrm>
              <a:off x="2654" y="4510"/>
              <a:ext cx="1562" cy="545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*/ 1 28513 57600"/>
                <a:gd name="G16" fmla="+- 1 0 0"/>
                <a:gd name="G17" fmla="+- 32766 0 0"/>
                <a:gd name="G18" fmla="+- 32767 0 0"/>
                <a:gd name="G19" fmla="+- 1 0 0"/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w 3112"/>
                <a:gd name="T41" fmla="*/ 0 h 584"/>
                <a:gd name="T42" fmla="*/ 3112 w 3112"/>
                <a:gd name="T43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</p:grpSp>
      <p:sp>
        <p:nvSpPr>
          <p:cNvPr id="11162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450850"/>
            <a:ext cx="6169025" cy="166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заголовка щёлкните мышью</a:t>
            </a:r>
          </a:p>
        </p:txBody>
      </p:sp>
      <p:sp>
        <p:nvSpPr>
          <p:cNvPr id="111623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4050" y="3567113"/>
            <a:ext cx="5553075" cy="459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щёлкните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Четвёртый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dt"/>
          </p:nvPr>
        </p:nvSpPr>
        <p:spPr bwMode="auto">
          <a:xfrm>
            <a:off x="3873500" y="8332788"/>
            <a:ext cx="2836863" cy="484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000">
                <a:solidFill>
                  <a:srgbClr val="073E87"/>
                </a:solidFill>
                <a:latin typeface="Times New Roman" pitchFamily="16" charset="0"/>
                <a:cs typeface="Tahoma" charset="0"/>
              </a:defRPr>
            </a:lvl1pPr>
          </a:lstStyle>
          <a:p>
            <a:pPr>
              <a:defRPr/>
            </a:pPr>
            <a:fld id="{36DA1353-1C7B-4F72-BBBE-1951053B3FFC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146050" y="8332788"/>
            <a:ext cx="2838450" cy="4873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0259" name="Rectangle 19"/>
          <p:cNvSpPr>
            <a:spLocks noGrp="1" noChangeArrowheads="1"/>
          </p:cNvSpPr>
          <p:nvPr>
            <p:ph type="sldNum"/>
          </p:nvPr>
        </p:nvSpPr>
        <p:spPr bwMode="auto">
          <a:xfrm>
            <a:off x="2994025" y="8332788"/>
            <a:ext cx="868363" cy="484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tabLst>
                <a:tab pos="449263" algn="l"/>
              </a:tabLst>
              <a:defRPr sz="1000">
                <a:solidFill>
                  <a:srgbClr val="073E87"/>
                </a:solidFill>
                <a:latin typeface="Times New Roman" pitchFamily="16" charset="0"/>
                <a:cs typeface="Tahoma" charset="0"/>
              </a:defRPr>
            </a:lvl1pPr>
          </a:lstStyle>
          <a:p>
            <a:pPr>
              <a:defRPr/>
            </a:pPr>
            <a:fld id="{D8F8F95C-E427-48F7-8C01-94BD26C0B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cs typeface="Lucida Sans Unicode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Lucida Sans Unicode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Lucida Sans Unicode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Lucida Sans Unicode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73E87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200">
          <a:solidFill>
            <a:srgbClr val="073E87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73E87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73E87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73E87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AutoShape 1"/>
          <p:cNvSpPr>
            <a:spLocks noChangeArrowheads="1"/>
          </p:cNvSpPr>
          <p:nvPr/>
        </p:nvSpPr>
        <p:spPr bwMode="auto">
          <a:xfrm>
            <a:off x="171450" y="304800"/>
            <a:ext cx="6523038" cy="3290888"/>
          </a:xfrm>
          <a:prstGeom prst="roundRect">
            <a:avLst>
              <a:gd name="adj" fmla="val 3361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grpSp>
        <p:nvGrpSpPr>
          <p:cNvPr id="123907" name="Group 2"/>
          <p:cNvGrpSpPr>
            <a:grpSpLocks/>
          </p:cNvGrpSpPr>
          <p:nvPr/>
        </p:nvGrpSpPr>
        <p:grpSpPr bwMode="auto">
          <a:xfrm>
            <a:off x="158750" y="2239963"/>
            <a:ext cx="6538913" cy="1770062"/>
            <a:chOff x="100" y="1411"/>
            <a:chExt cx="4119" cy="1115"/>
          </a:xfrm>
        </p:grpSpPr>
        <p:sp>
          <p:nvSpPr>
            <p:cNvPr id="11267" name="AutoShape 3"/>
            <p:cNvSpPr>
              <a:spLocks noChangeArrowheads="1"/>
            </p:cNvSpPr>
            <p:nvPr/>
          </p:nvSpPr>
          <p:spPr bwMode="auto">
            <a:xfrm>
              <a:off x="2857" y="1532"/>
              <a:ext cx="1357" cy="59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572 0 0"/>
                <a:gd name="G10" fmla="sin 55292 G9"/>
                <a:gd name="G11" fmla="+- 572 0 0"/>
                <a:gd name="G12" fmla="cos 54990 G11"/>
                <a:gd name="G13" fmla="+- G10 0 G12"/>
                <a:gd name="G14" fmla="*/ G13 65535 1"/>
                <a:gd name="G15" fmla="+- G14 10800 0"/>
                <a:gd name="G16" fmla="+- 1 0 0"/>
                <a:gd name="G17" fmla="+- 1 0 0"/>
                <a:gd name="G18" fmla="+- 1 0 0"/>
                <a:gd name="G19" fmla="+- 636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*/ 1 16385 2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*/ 1 59207 25856"/>
                <a:gd name="G47" fmla="*/ 1 6295 25856"/>
                <a:gd name="G48" fmla="*/ G47 1 180"/>
                <a:gd name="G49" fmla="*/ G46 1 G48"/>
                <a:gd name="G50" fmla="+- 32766 0 0"/>
                <a:gd name="G51" fmla="+- 32767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w 2706"/>
                <a:gd name="T115" fmla="*/ 0 h 640"/>
                <a:gd name="T116" fmla="*/ 2706 w 2706"/>
                <a:gd name="T117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8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1268" name="AutoShape 4"/>
            <p:cNvSpPr>
              <a:spLocks noChangeArrowheads="1"/>
            </p:cNvSpPr>
            <p:nvPr/>
          </p:nvSpPr>
          <p:spPr bwMode="auto">
            <a:xfrm>
              <a:off x="1238" y="1426"/>
              <a:ext cx="2617" cy="711"/>
            </a:xfrm>
            <a:custGeom>
              <a:avLst/>
              <a:gdLst>
                <a:gd name="G0" fmla="+- 1 0 0"/>
                <a:gd name="G1" fmla="+- 1 0 0"/>
                <a:gd name="G2" fmla="+- 610 0 0"/>
                <a:gd name="G3" fmla="sin 55388 G2"/>
                <a:gd name="G4" fmla="+- 610 0 0"/>
                <a:gd name="G5" fmla="cos 59214 G4"/>
                <a:gd name="G6" fmla="+- G3 0 G5"/>
                <a:gd name="G7" fmla="*/ G6 65535 1"/>
                <a:gd name="G8" fmla="+- G7 10800 0"/>
                <a:gd name="G9" fmla="+- 1 0 0"/>
                <a:gd name="G10" fmla="+- 1 0 0"/>
                <a:gd name="G11" fmla="+- 266 0 0"/>
                <a:gd name="G12" fmla="sin 55032 G11"/>
                <a:gd name="G13" fmla="+- 266 0 0"/>
                <a:gd name="G14" fmla="cos 57548 G13"/>
                <a:gd name="G15" fmla="+- G12 0 G14"/>
                <a:gd name="G16" fmla="*/ G15 65535 1"/>
                <a:gd name="G17" fmla="+- G16 1080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+- 1 0 0"/>
                <a:gd name="G47" fmla="*/ 1 16385 2"/>
                <a:gd name="G48" fmla="+- 1 0 0"/>
                <a:gd name="G49" fmla="+- 1 0 0"/>
                <a:gd name="G50" fmla="+- 1 0 0"/>
                <a:gd name="G51" fmla="+- 1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G60" fmla="+- 1 0 0"/>
                <a:gd name="G61" fmla="+- 1 0 0"/>
                <a:gd name="G62" fmla="+- 1 0 0"/>
                <a:gd name="G63" fmla="+- 1 0 0"/>
                <a:gd name="G64" fmla="*/ 1 51565 51712"/>
                <a:gd name="G65" fmla="+- 1 0 0"/>
                <a:gd name="G66" fmla="+- 1 0 0"/>
                <a:gd name="G67" fmla="+- 1 0 0"/>
                <a:gd name="G68" fmla="+- 1 0 0"/>
                <a:gd name="G69" fmla="+- 1 0 0"/>
                <a:gd name="G70" fmla="+- 1 0 0"/>
                <a:gd name="G71" fmla="+- 1 0 0"/>
                <a:gd name="G72" fmla="+- 1 0 0"/>
                <a:gd name="G73" fmla="+- 1 0 0"/>
                <a:gd name="G74" fmla="+- 1 0 0"/>
                <a:gd name="G75" fmla="+- 1 0 0"/>
                <a:gd name="G76" fmla="+- 1 0 0"/>
                <a:gd name="G77" fmla="+- 1 0 0"/>
                <a:gd name="G78" fmla="+- 1 0 0"/>
                <a:gd name="G79" fmla="+- 1 0 0"/>
                <a:gd name="G80" fmla="+- 1 0 0"/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w 5216"/>
                <a:gd name="T73" fmla="*/ 0 h 762"/>
                <a:gd name="T74" fmla="*/ 5216 w 5216"/>
                <a:gd name="T75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1269" name="AutoShape 5"/>
            <p:cNvSpPr>
              <a:spLocks noChangeArrowheads="1"/>
            </p:cNvSpPr>
            <p:nvPr/>
          </p:nvSpPr>
          <p:spPr bwMode="auto">
            <a:xfrm>
              <a:off x="1337" y="1435"/>
              <a:ext cx="2581" cy="648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*/ 1 38563 22848"/>
                <a:gd name="G9" fmla="*/ 1 6295 25856"/>
                <a:gd name="G10" fmla="*/ G9 1 180"/>
                <a:gd name="G11" fmla="*/ G8 1 G10"/>
                <a:gd name="G12" fmla="*/ 1 10035 49664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*/ 1 16385 2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32768 0 0"/>
                <a:gd name="G29" fmla="+- 32768 0 0"/>
                <a:gd name="G30" fmla="+- 1 0 0"/>
                <a:gd name="G31" fmla="+- 1 0 0"/>
                <a:gd name="G32" fmla="+- 1 0 0"/>
                <a:gd name="G33" fmla="+- 1 0 0"/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w 5144"/>
                <a:gd name="T63" fmla="*/ 0 h 694"/>
                <a:gd name="T64" fmla="*/ 5144 w 5144"/>
                <a:gd name="T65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T62" t="T63" r="T64" b="T65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1270" name="AutoShape 6"/>
            <p:cNvSpPr>
              <a:spLocks noChangeArrowheads="1"/>
            </p:cNvSpPr>
            <p:nvPr/>
          </p:nvSpPr>
          <p:spPr bwMode="auto">
            <a:xfrm>
              <a:off x="2650" y="1424"/>
              <a:ext cx="1561" cy="545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*/ 1 28513 57600"/>
                <a:gd name="G16" fmla="+- 1 0 0"/>
                <a:gd name="G17" fmla="+- 32766 0 0"/>
                <a:gd name="G18" fmla="+- 32767 0 0"/>
                <a:gd name="G19" fmla="+- 1 0 0"/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w 3112"/>
                <a:gd name="T41" fmla="*/ 0 h 584"/>
                <a:gd name="T42" fmla="*/ 3112 w 3112"/>
                <a:gd name="T43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</p:grp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171450" y="304800"/>
            <a:ext cx="6523038" cy="6316663"/>
          </a:xfrm>
          <a:prstGeom prst="roundRect">
            <a:avLst>
              <a:gd name="adj" fmla="val 1273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4535488" y="5605463"/>
            <a:ext cx="2157412" cy="952500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572 0 0"/>
              <a:gd name="G10" fmla="sin 55292 G9"/>
              <a:gd name="G11" fmla="+- 572 0 0"/>
              <a:gd name="G12" fmla="cos 54990 G11"/>
              <a:gd name="G13" fmla="+- G10 0 G12"/>
              <a:gd name="G14" fmla="*/ G13 65535 1"/>
              <a:gd name="G15" fmla="+- G14 10800 0"/>
              <a:gd name="G16" fmla="+- 1 0 0"/>
              <a:gd name="G17" fmla="+- 1 0 0"/>
              <a:gd name="G18" fmla="+- 1 0 0"/>
              <a:gd name="G19" fmla="+- 636 0 0"/>
              <a:gd name="G20" fmla="+- 1 0 0"/>
              <a:gd name="G21" fmla="+- 1 0 0"/>
              <a:gd name="G22" fmla="+- 1 0 0"/>
              <a:gd name="G23" fmla="+- 1 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*/ 1 16385 2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*/ 1 59207 25856"/>
              <a:gd name="G47" fmla="*/ 1 6295 25856"/>
              <a:gd name="G48" fmla="*/ G47 1 180"/>
              <a:gd name="G49" fmla="*/ G46 1 G48"/>
              <a:gd name="G50" fmla="+- 32766 0 0"/>
              <a:gd name="G51" fmla="+- 32767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w 2706"/>
              <a:gd name="T115" fmla="*/ 0 h 640"/>
              <a:gd name="T116" fmla="*/ 2706 w 2706"/>
              <a:gd name="T117" fmla="*/ 640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T114" t="T115" r="T116" b="T117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rgbClr val="C6E7FC">
              <a:alpha val="28999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1965325" y="5434013"/>
            <a:ext cx="4157663" cy="1133475"/>
          </a:xfrm>
          <a:custGeom>
            <a:avLst/>
            <a:gdLst>
              <a:gd name="G0" fmla="+- 1 0 0"/>
              <a:gd name="G1" fmla="+- 1 0 0"/>
              <a:gd name="G2" fmla="+- 610 0 0"/>
              <a:gd name="G3" fmla="sin 55388 G2"/>
              <a:gd name="G4" fmla="+- 610 0 0"/>
              <a:gd name="G5" fmla="cos 59214 G4"/>
              <a:gd name="G6" fmla="+- G3 0 G5"/>
              <a:gd name="G7" fmla="*/ G6 65535 1"/>
              <a:gd name="G8" fmla="+- G7 10800 0"/>
              <a:gd name="G9" fmla="+- 1 0 0"/>
              <a:gd name="G10" fmla="+- 1 0 0"/>
              <a:gd name="G11" fmla="+- 266 0 0"/>
              <a:gd name="G12" fmla="sin 55032 G11"/>
              <a:gd name="G13" fmla="+- 266 0 0"/>
              <a:gd name="G14" fmla="cos 57548 G13"/>
              <a:gd name="G15" fmla="+- G12 0 G14"/>
              <a:gd name="G16" fmla="*/ G15 65535 1"/>
              <a:gd name="G17" fmla="+- G16 10800 0"/>
              <a:gd name="G18" fmla="+- 1 0 0"/>
              <a:gd name="G19" fmla="+- 1 0 0"/>
              <a:gd name="G20" fmla="+- 1 0 0"/>
              <a:gd name="G21" fmla="+- 1 0 0"/>
              <a:gd name="G22" fmla="+- 1 0 0"/>
              <a:gd name="G23" fmla="+- 1 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*/ 1 16385 2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+- 1 0 0"/>
              <a:gd name="G63" fmla="+- 1 0 0"/>
              <a:gd name="G64" fmla="*/ 1 51565 51712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G80" fmla="+- 1 0 0"/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w 5216"/>
              <a:gd name="T73" fmla="*/ 0 h 762"/>
              <a:gd name="T74" fmla="*/ 5216 w 5216"/>
              <a:gd name="T75" fmla="*/ 762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T72" t="T73" r="T74" b="T75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rgbClr val="C6E7FC">
              <a:alpha val="39999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2122488" y="5449888"/>
            <a:ext cx="4100512" cy="1033462"/>
          </a:xfrm>
          <a:custGeom>
            <a:avLst/>
            <a:gdLst>
              <a:gd name="G0" fmla="*/ 1 0 51712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*/ 1 38563 22848"/>
              <a:gd name="G9" fmla="*/ 1 6295 25856"/>
              <a:gd name="G10" fmla="*/ G9 1 180"/>
              <a:gd name="G11" fmla="*/ G8 1 G10"/>
              <a:gd name="G12" fmla="*/ 1 10035 49664"/>
              <a:gd name="G13" fmla="+- 1 0 0"/>
              <a:gd name="G14" fmla="+- 1 0 0"/>
              <a:gd name="G15" fmla="+- 1 0 0"/>
              <a:gd name="G16" fmla="+- 1 0 0"/>
              <a:gd name="G17" fmla="+- 1 0 0"/>
              <a:gd name="G18" fmla="+- 1 0 0"/>
              <a:gd name="G19" fmla="*/ 1 16385 2"/>
              <a:gd name="G20" fmla="+- 1 0 0"/>
              <a:gd name="G21" fmla="+- 1 0 0"/>
              <a:gd name="G22" fmla="+- 1 0 0"/>
              <a:gd name="G23" fmla="+- 1 0 0"/>
              <a:gd name="G24" fmla="+- 1 0 0"/>
              <a:gd name="G25" fmla="+- 1 0 0"/>
              <a:gd name="G26" fmla="+- 1 0 0"/>
              <a:gd name="G27" fmla="+- 1 0 0"/>
              <a:gd name="G28" fmla="+- 32768 0 0"/>
              <a:gd name="G29" fmla="+- 32768 0 0"/>
              <a:gd name="G30" fmla="+- 1 0 0"/>
              <a:gd name="G31" fmla="+- 1 0 0"/>
              <a:gd name="G32" fmla="+- 1 0 0"/>
              <a:gd name="G33" fmla="+- 1 0 0"/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w 5144"/>
              <a:gd name="T63" fmla="*/ 0 h 694"/>
              <a:gd name="T64" fmla="*/ 5144 w 5144"/>
              <a:gd name="T65" fmla="*/ 694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T62" t="T63" r="T64" b="T65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936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4208463" y="5430838"/>
            <a:ext cx="2479675" cy="869950"/>
          </a:xfrm>
          <a:custGeom>
            <a:avLst/>
            <a:gdLst>
              <a:gd name="G0" fmla="*/ 1 0 51712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*/ 1 28513 57600"/>
              <a:gd name="G16" fmla="+- 1 0 0"/>
              <a:gd name="G17" fmla="+- 32766 0 0"/>
              <a:gd name="G18" fmla="+- 32767 0 0"/>
              <a:gd name="G19" fmla="+- 1 0 0"/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w 3112"/>
              <a:gd name="T41" fmla="*/ 0 h 584"/>
              <a:gd name="T42" fmla="*/ 3112 w 3112"/>
              <a:gd name="T43" fmla="*/ 58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T40" t="T41" r="T42" b="T43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936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2391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450850"/>
            <a:ext cx="6169025" cy="166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заголовка щёлкните мышью</a:t>
            </a:r>
          </a:p>
        </p:txBody>
      </p:sp>
      <p:sp>
        <p:nvSpPr>
          <p:cNvPr id="12391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4050" y="3567113"/>
            <a:ext cx="5553075" cy="459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щёлкните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Четвёртый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</p:txBody>
      </p:sp>
      <p:sp>
        <p:nvSpPr>
          <p:cNvPr id="11280" name="Rectangle 16"/>
          <p:cNvSpPr>
            <a:spLocks noGrp="1" noChangeArrowheads="1"/>
          </p:cNvSpPr>
          <p:nvPr>
            <p:ph type="dt"/>
          </p:nvPr>
        </p:nvSpPr>
        <p:spPr bwMode="auto">
          <a:xfrm>
            <a:off x="3873500" y="8332788"/>
            <a:ext cx="2836863" cy="484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000">
                <a:solidFill>
                  <a:srgbClr val="073E87"/>
                </a:solidFill>
                <a:latin typeface="Times New Roman" pitchFamily="16" charset="0"/>
                <a:cs typeface="Tahoma" charset="0"/>
              </a:defRPr>
            </a:lvl1pPr>
          </a:lstStyle>
          <a:p>
            <a:pPr>
              <a:defRPr/>
            </a:pPr>
            <a:fld id="{89652AA6-6A6B-4CA2-B64E-D438E6BF9425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146050" y="8332788"/>
            <a:ext cx="2838450" cy="4873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1282" name="Rectangle 18"/>
          <p:cNvSpPr>
            <a:spLocks noGrp="1" noChangeArrowheads="1"/>
          </p:cNvSpPr>
          <p:nvPr>
            <p:ph type="sldNum"/>
          </p:nvPr>
        </p:nvSpPr>
        <p:spPr bwMode="auto">
          <a:xfrm>
            <a:off x="2994025" y="8332788"/>
            <a:ext cx="868363" cy="484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tabLst>
                <a:tab pos="449263" algn="l"/>
              </a:tabLst>
              <a:defRPr sz="1000">
                <a:solidFill>
                  <a:srgbClr val="073E87"/>
                </a:solidFill>
                <a:latin typeface="Times New Roman" pitchFamily="16" charset="0"/>
                <a:cs typeface="Tahoma" charset="0"/>
              </a:defRPr>
            </a:lvl1pPr>
          </a:lstStyle>
          <a:p>
            <a:pPr>
              <a:defRPr/>
            </a:pPr>
            <a:fld id="{3E1F5D2C-C539-44A8-923D-22A8B75FC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cs typeface="Lucida Sans Unicode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Lucida Sans Unicode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Lucida Sans Unicode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Lucida Sans Unicode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73E87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200">
          <a:solidFill>
            <a:srgbClr val="073E87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73E87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73E87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73E87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/>
          <p:cNvSpPr>
            <a:spLocks noChangeArrowheads="1"/>
          </p:cNvSpPr>
          <p:nvPr/>
        </p:nvSpPr>
        <p:spPr bwMode="auto">
          <a:xfrm>
            <a:off x="171450" y="304800"/>
            <a:ext cx="6523038" cy="3290888"/>
          </a:xfrm>
          <a:prstGeom prst="roundRect">
            <a:avLst>
              <a:gd name="adj" fmla="val 3361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grpSp>
        <p:nvGrpSpPr>
          <p:cNvPr id="136195" name="Group 2"/>
          <p:cNvGrpSpPr>
            <a:grpSpLocks/>
          </p:cNvGrpSpPr>
          <p:nvPr/>
        </p:nvGrpSpPr>
        <p:grpSpPr bwMode="auto">
          <a:xfrm>
            <a:off x="158750" y="2239963"/>
            <a:ext cx="6538913" cy="1770062"/>
            <a:chOff x="100" y="1411"/>
            <a:chExt cx="4119" cy="1115"/>
          </a:xfrm>
        </p:grpSpPr>
        <p:sp>
          <p:nvSpPr>
            <p:cNvPr id="12291" name="AutoShape 3"/>
            <p:cNvSpPr>
              <a:spLocks noChangeArrowheads="1"/>
            </p:cNvSpPr>
            <p:nvPr/>
          </p:nvSpPr>
          <p:spPr bwMode="auto">
            <a:xfrm>
              <a:off x="2857" y="1532"/>
              <a:ext cx="1357" cy="59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572 0 0"/>
                <a:gd name="G10" fmla="sin 55292 G9"/>
                <a:gd name="G11" fmla="+- 572 0 0"/>
                <a:gd name="G12" fmla="cos 54990 G11"/>
                <a:gd name="G13" fmla="+- G10 0 G12"/>
                <a:gd name="G14" fmla="*/ G13 65535 1"/>
                <a:gd name="G15" fmla="+- G14 10800 0"/>
                <a:gd name="G16" fmla="+- 1 0 0"/>
                <a:gd name="G17" fmla="+- 1 0 0"/>
                <a:gd name="G18" fmla="+- 1 0 0"/>
                <a:gd name="G19" fmla="+- 636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*/ 1 16385 2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*/ 1 59207 25856"/>
                <a:gd name="G47" fmla="*/ 1 6295 25856"/>
                <a:gd name="G48" fmla="*/ G47 1 180"/>
                <a:gd name="G49" fmla="*/ G46 1 G48"/>
                <a:gd name="G50" fmla="+- 32766 0 0"/>
                <a:gd name="G51" fmla="+- 32767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w 2706"/>
                <a:gd name="T115" fmla="*/ 0 h 640"/>
                <a:gd name="T116" fmla="*/ 2706 w 2706"/>
                <a:gd name="T117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8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2292" name="AutoShape 4"/>
            <p:cNvSpPr>
              <a:spLocks noChangeArrowheads="1"/>
            </p:cNvSpPr>
            <p:nvPr/>
          </p:nvSpPr>
          <p:spPr bwMode="auto">
            <a:xfrm>
              <a:off x="1238" y="1426"/>
              <a:ext cx="2617" cy="711"/>
            </a:xfrm>
            <a:custGeom>
              <a:avLst/>
              <a:gdLst>
                <a:gd name="G0" fmla="+- 1 0 0"/>
                <a:gd name="G1" fmla="+- 1 0 0"/>
                <a:gd name="G2" fmla="+- 610 0 0"/>
                <a:gd name="G3" fmla="sin 55388 G2"/>
                <a:gd name="G4" fmla="+- 610 0 0"/>
                <a:gd name="G5" fmla="cos 59214 G4"/>
                <a:gd name="G6" fmla="+- G3 0 G5"/>
                <a:gd name="G7" fmla="*/ G6 65535 1"/>
                <a:gd name="G8" fmla="+- G7 10800 0"/>
                <a:gd name="G9" fmla="+- 1 0 0"/>
                <a:gd name="G10" fmla="+- 1 0 0"/>
                <a:gd name="G11" fmla="+- 266 0 0"/>
                <a:gd name="G12" fmla="sin 55032 G11"/>
                <a:gd name="G13" fmla="+- 266 0 0"/>
                <a:gd name="G14" fmla="cos 57548 G13"/>
                <a:gd name="G15" fmla="+- G12 0 G14"/>
                <a:gd name="G16" fmla="*/ G15 65535 1"/>
                <a:gd name="G17" fmla="+- G16 1080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+- 1 0 0"/>
                <a:gd name="G47" fmla="*/ 1 16385 2"/>
                <a:gd name="G48" fmla="+- 1 0 0"/>
                <a:gd name="G49" fmla="+- 1 0 0"/>
                <a:gd name="G50" fmla="+- 1 0 0"/>
                <a:gd name="G51" fmla="+- 1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G60" fmla="+- 1 0 0"/>
                <a:gd name="G61" fmla="+- 1 0 0"/>
                <a:gd name="G62" fmla="+- 1 0 0"/>
                <a:gd name="G63" fmla="+- 1 0 0"/>
                <a:gd name="G64" fmla="*/ 1 51565 51712"/>
                <a:gd name="G65" fmla="+- 1 0 0"/>
                <a:gd name="G66" fmla="+- 1 0 0"/>
                <a:gd name="G67" fmla="+- 1 0 0"/>
                <a:gd name="G68" fmla="+- 1 0 0"/>
                <a:gd name="G69" fmla="+- 1 0 0"/>
                <a:gd name="G70" fmla="+- 1 0 0"/>
                <a:gd name="G71" fmla="+- 1 0 0"/>
                <a:gd name="G72" fmla="+- 1 0 0"/>
                <a:gd name="G73" fmla="+- 1 0 0"/>
                <a:gd name="G74" fmla="+- 1 0 0"/>
                <a:gd name="G75" fmla="+- 1 0 0"/>
                <a:gd name="G76" fmla="+- 1 0 0"/>
                <a:gd name="G77" fmla="+- 1 0 0"/>
                <a:gd name="G78" fmla="+- 1 0 0"/>
                <a:gd name="G79" fmla="+- 1 0 0"/>
                <a:gd name="G80" fmla="+- 1 0 0"/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w 5216"/>
                <a:gd name="T73" fmla="*/ 0 h 762"/>
                <a:gd name="T74" fmla="*/ 5216 w 5216"/>
                <a:gd name="T75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2293" name="AutoShape 5"/>
            <p:cNvSpPr>
              <a:spLocks noChangeArrowheads="1"/>
            </p:cNvSpPr>
            <p:nvPr/>
          </p:nvSpPr>
          <p:spPr bwMode="auto">
            <a:xfrm>
              <a:off x="1337" y="1435"/>
              <a:ext cx="2581" cy="648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*/ 1 38563 22848"/>
                <a:gd name="G9" fmla="*/ 1 6295 25856"/>
                <a:gd name="G10" fmla="*/ G9 1 180"/>
                <a:gd name="G11" fmla="*/ G8 1 G10"/>
                <a:gd name="G12" fmla="*/ 1 10035 49664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*/ 1 16385 2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32768 0 0"/>
                <a:gd name="G29" fmla="+- 32768 0 0"/>
                <a:gd name="G30" fmla="+- 1 0 0"/>
                <a:gd name="G31" fmla="+- 1 0 0"/>
                <a:gd name="G32" fmla="+- 1 0 0"/>
                <a:gd name="G33" fmla="+- 1 0 0"/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w 5144"/>
                <a:gd name="T63" fmla="*/ 0 h 694"/>
                <a:gd name="T64" fmla="*/ 5144 w 5144"/>
                <a:gd name="T65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T62" t="T63" r="T64" b="T65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2294" name="AutoShape 6"/>
            <p:cNvSpPr>
              <a:spLocks noChangeArrowheads="1"/>
            </p:cNvSpPr>
            <p:nvPr/>
          </p:nvSpPr>
          <p:spPr bwMode="auto">
            <a:xfrm>
              <a:off x="2650" y="1424"/>
              <a:ext cx="1561" cy="545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*/ 1 28513 57600"/>
                <a:gd name="G16" fmla="+- 1 0 0"/>
                <a:gd name="G17" fmla="+- 32766 0 0"/>
                <a:gd name="G18" fmla="+- 32767 0 0"/>
                <a:gd name="G19" fmla="+- 1 0 0"/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w 3112"/>
                <a:gd name="T41" fmla="*/ 0 h 584"/>
                <a:gd name="T42" fmla="*/ 3112 w 3112"/>
                <a:gd name="T43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</p:grp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171450" y="304800"/>
            <a:ext cx="6523038" cy="1903413"/>
          </a:xfrm>
          <a:prstGeom prst="roundRect">
            <a:avLst>
              <a:gd name="adj" fmla="val 7134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grpSp>
        <p:nvGrpSpPr>
          <p:cNvPr id="136197" name="Group 9"/>
          <p:cNvGrpSpPr>
            <a:grpSpLocks/>
          </p:cNvGrpSpPr>
          <p:nvPr/>
        </p:nvGrpSpPr>
        <p:grpSpPr bwMode="auto">
          <a:xfrm>
            <a:off x="158750" y="952500"/>
            <a:ext cx="6538913" cy="1773238"/>
            <a:chOff x="100" y="600"/>
            <a:chExt cx="4119" cy="1117"/>
          </a:xfrm>
        </p:grpSpPr>
        <p:sp>
          <p:nvSpPr>
            <p:cNvPr id="12298" name="AutoShape 10"/>
            <p:cNvSpPr>
              <a:spLocks noChangeArrowheads="1"/>
            </p:cNvSpPr>
            <p:nvPr/>
          </p:nvSpPr>
          <p:spPr bwMode="auto">
            <a:xfrm>
              <a:off x="2861" y="723"/>
              <a:ext cx="1358" cy="59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572 0 0"/>
                <a:gd name="G10" fmla="sin 55292 G9"/>
                <a:gd name="G11" fmla="+- 572 0 0"/>
                <a:gd name="G12" fmla="cos 54990 G11"/>
                <a:gd name="G13" fmla="+- G10 0 G12"/>
                <a:gd name="G14" fmla="*/ G13 65535 1"/>
                <a:gd name="G15" fmla="+- G14 10800 0"/>
                <a:gd name="G16" fmla="+- 1 0 0"/>
                <a:gd name="G17" fmla="+- 1 0 0"/>
                <a:gd name="G18" fmla="+- 1 0 0"/>
                <a:gd name="G19" fmla="+- 636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*/ 1 16385 2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*/ 1 59207 25856"/>
                <a:gd name="G47" fmla="*/ 1 6295 25856"/>
                <a:gd name="G48" fmla="*/ G47 1 180"/>
                <a:gd name="G49" fmla="*/ G46 1 G48"/>
                <a:gd name="G50" fmla="+- 32766 0 0"/>
                <a:gd name="G51" fmla="+- 32767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w 2706"/>
                <a:gd name="T115" fmla="*/ 0 h 640"/>
                <a:gd name="T116" fmla="*/ 2706 w 2706"/>
                <a:gd name="T117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8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2299" name="AutoShape 11"/>
            <p:cNvSpPr>
              <a:spLocks noChangeArrowheads="1"/>
            </p:cNvSpPr>
            <p:nvPr/>
          </p:nvSpPr>
          <p:spPr bwMode="auto">
            <a:xfrm>
              <a:off x="1239" y="615"/>
              <a:ext cx="2621" cy="713"/>
            </a:xfrm>
            <a:custGeom>
              <a:avLst/>
              <a:gdLst>
                <a:gd name="G0" fmla="+- 1 0 0"/>
                <a:gd name="G1" fmla="+- 1 0 0"/>
                <a:gd name="G2" fmla="+- 610 0 0"/>
                <a:gd name="G3" fmla="sin 55388 G2"/>
                <a:gd name="G4" fmla="+- 610 0 0"/>
                <a:gd name="G5" fmla="cos 59214 G4"/>
                <a:gd name="G6" fmla="+- G3 0 G5"/>
                <a:gd name="G7" fmla="*/ G6 65535 1"/>
                <a:gd name="G8" fmla="+- G7 10800 0"/>
                <a:gd name="G9" fmla="+- 1 0 0"/>
                <a:gd name="G10" fmla="+- 1 0 0"/>
                <a:gd name="G11" fmla="+- 266 0 0"/>
                <a:gd name="G12" fmla="sin 55032 G11"/>
                <a:gd name="G13" fmla="+- 266 0 0"/>
                <a:gd name="G14" fmla="cos 57548 G13"/>
                <a:gd name="G15" fmla="+- G12 0 G14"/>
                <a:gd name="G16" fmla="*/ G15 65535 1"/>
                <a:gd name="G17" fmla="+- G16 1080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+- 1 0 0"/>
                <a:gd name="G47" fmla="*/ 1 16385 2"/>
                <a:gd name="G48" fmla="+- 1 0 0"/>
                <a:gd name="G49" fmla="+- 1 0 0"/>
                <a:gd name="G50" fmla="+- 1 0 0"/>
                <a:gd name="G51" fmla="+- 1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+- 1 0 0"/>
                <a:gd name="G58" fmla="+- 1 0 0"/>
                <a:gd name="G59" fmla="+- 1 0 0"/>
                <a:gd name="G60" fmla="+- 1 0 0"/>
                <a:gd name="G61" fmla="+- 1 0 0"/>
                <a:gd name="G62" fmla="+- 1 0 0"/>
                <a:gd name="G63" fmla="+- 1 0 0"/>
                <a:gd name="G64" fmla="*/ 1 51565 51712"/>
                <a:gd name="G65" fmla="+- 1 0 0"/>
                <a:gd name="G66" fmla="+- 1 0 0"/>
                <a:gd name="G67" fmla="+- 1 0 0"/>
                <a:gd name="G68" fmla="+- 1 0 0"/>
                <a:gd name="G69" fmla="+- 1 0 0"/>
                <a:gd name="G70" fmla="+- 1 0 0"/>
                <a:gd name="G71" fmla="+- 1 0 0"/>
                <a:gd name="G72" fmla="+- 1 0 0"/>
                <a:gd name="G73" fmla="+- 1 0 0"/>
                <a:gd name="G74" fmla="+- 1 0 0"/>
                <a:gd name="G75" fmla="+- 1 0 0"/>
                <a:gd name="G76" fmla="+- 1 0 0"/>
                <a:gd name="G77" fmla="+- 1 0 0"/>
                <a:gd name="G78" fmla="+- 1 0 0"/>
                <a:gd name="G79" fmla="+- 1 0 0"/>
                <a:gd name="G80" fmla="+- 1 0 0"/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w 5216"/>
                <a:gd name="T73" fmla="*/ 0 h 762"/>
                <a:gd name="T74" fmla="*/ 5216 w 5216"/>
                <a:gd name="T75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2300" name="AutoShape 12"/>
            <p:cNvSpPr>
              <a:spLocks noChangeArrowheads="1"/>
            </p:cNvSpPr>
            <p:nvPr/>
          </p:nvSpPr>
          <p:spPr bwMode="auto">
            <a:xfrm>
              <a:off x="1338" y="624"/>
              <a:ext cx="2584" cy="650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*/ 1 38563 22848"/>
                <a:gd name="G9" fmla="*/ 1 6295 25856"/>
                <a:gd name="G10" fmla="*/ G9 1 180"/>
                <a:gd name="G11" fmla="*/ G8 1 G10"/>
                <a:gd name="G12" fmla="*/ 1 10035 49664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*/ 1 16385 2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32768 0 0"/>
                <a:gd name="G29" fmla="+- 32768 0 0"/>
                <a:gd name="G30" fmla="+- 1 0 0"/>
                <a:gd name="G31" fmla="+- 1 0 0"/>
                <a:gd name="G32" fmla="+- 1 0 0"/>
                <a:gd name="G33" fmla="+- 1 0 0"/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w 5144"/>
                <a:gd name="T63" fmla="*/ 0 h 694"/>
                <a:gd name="T64" fmla="*/ 5144 w 5144"/>
                <a:gd name="T65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T62" t="T63" r="T64" b="T65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  <p:sp>
          <p:nvSpPr>
            <p:cNvPr id="12301" name="AutoShape 13"/>
            <p:cNvSpPr>
              <a:spLocks noChangeArrowheads="1"/>
            </p:cNvSpPr>
            <p:nvPr/>
          </p:nvSpPr>
          <p:spPr bwMode="auto">
            <a:xfrm>
              <a:off x="2654" y="613"/>
              <a:ext cx="1562" cy="547"/>
            </a:xfrm>
            <a:custGeom>
              <a:avLst/>
              <a:gdLst>
                <a:gd name="G0" fmla="*/ 1 0 51712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*/ 1 28513 57600"/>
                <a:gd name="G16" fmla="+- 1 0 0"/>
                <a:gd name="G17" fmla="+- 32766 0 0"/>
                <a:gd name="G18" fmla="+- 32767 0 0"/>
                <a:gd name="G19" fmla="+- 1 0 0"/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w 3112"/>
                <a:gd name="T41" fmla="*/ 0 h 584"/>
                <a:gd name="T42" fmla="*/ 3112 w 3112"/>
                <a:gd name="T43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36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/>
            </a:p>
          </p:txBody>
        </p:sp>
      </p:grpSp>
      <p:sp>
        <p:nvSpPr>
          <p:cNvPr id="136198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450850"/>
            <a:ext cx="6169025" cy="166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заголовка щёлкните мышью</a:t>
            </a:r>
          </a:p>
        </p:txBody>
      </p:sp>
      <p:sp>
        <p:nvSpPr>
          <p:cNvPr id="136199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4050" y="3567113"/>
            <a:ext cx="5553075" cy="459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щёлкните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Четвёртый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</p:txBody>
      </p:sp>
      <p:sp>
        <p:nvSpPr>
          <p:cNvPr id="12305" name="Rectangle 17"/>
          <p:cNvSpPr>
            <a:spLocks noGrp="1" noChangeArrowheads="1"/>
          </p:cNvSpPr>
          <p:nvPr>
            <p:ph type="dt"/>
          </p:nvPr>
        </p:nvSpPr>
        <p:spPr bwMode="auto">
          <a:xfrm>
            <a:off x="3873500" y="8332788"/>
            <a:ext cx="2836863" cy="484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000">
                <a:solidFill>
                  <a:srgbClr val="073E87"/>
                </a:solidFill>
                <a:latin typeface="Times New Roman" pitchFamily="16" charset="0"/>
                <a:cs typeface="Tahoma" charset="0"/>
              </a:defRPr>
            </a:lvl1pPr>
          </a:lstStyle>
          <a:p>
            <a:pPr>
              <a:defRPr/>
            </a:pPr>
            <a:fld id="{5F52230C-A975-415F-A767-E0DD112CDDF9}" type="datetime1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146050" y="8332788"/>
            <a:ext cx="2838450" cy="4873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2307" name="Rectangle 19"/>
          <p:cNvSpPr>
            <a:spLocks noGrp="1" noChangeArrowheads="1"/>
          </p:cNvSpPr>
          <p:nvPr>
            <p:ph type="sldNum"/>
          </p:nvPr>
        </p:nvSpPr>
        <p:spPr bwMode="auto">
          <a:xfrm>
            <a:off x="2994025" y="8332788"/>
            <a:ext cx="868363" cy="484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tabLst>
                <a:tab pos="449263" algn="l"/>
              </a:tabLst>
              <a:defRPr sz="1000">
                <a:solidFill>
                  <a:srgbClr val="073E87"/>
                </a:solidFill>
                <a:latin typeface="Times New Roman" pitchFamily="16" charset="0"/>
                <a:cs typeface="Tahoma" charset="0"/>
              </a:defRPr>
            </a:lvl1pPr>
          </a:lstStyle>
          <a:p>
            <a:pPr>
              <a:defRPr/>
            </a:pPr>
            <a:fld id="{509C69B2-283E-4DC0-BFC3-E2EDD23CF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cs typeface="Lucida Sans Unicode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Lucida Sans Unicode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Lucida Sans Unicode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Lucida Sans Unicode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73E87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200">
          <a:solidFill>
            <a:srgbClr val="073E87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73E87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73E87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73E87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5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58.jpeg"/><Relationship Id="rId4" Type="http://schemas.openxmlformats.org/officeDocument/2006/relationships/image" Target="../media/image53.png"/><Relationship Id="rId9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blacksp@tomsk.gov.ru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F4D"/>
            </a:gs>
            <a:gs pos="100000">
              <a:srgbClr val="00CC00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WordArt 1"/>
          <p:cNvSpPr>
            <a:spLocks noChangeArrowheads="1" noChangeShapeType="1" noTextEdit="1"/>
          </p:cNvSpPr>
          <p:nvPr/>
        </p:nvSpPr>
        <p:spPr bwMode="auto">
          <a:xfrm>
            <a:off x="476672" y="2843808"/>
            <a:ext cx="6139712" cy="10471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73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 И Ц И П А Л Ь Н О Е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Б Р А З О В А Н И 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«Т Е Г У Л Ь Д Е Т С К И Й  Р А Й О Н»</a:t>
            </a:r>
          </a:p>
        </p:txBody>
      </p:sp>
      <p:pic>
        <p:nvPicPr>
          <p:cNvPr id="43009" name="Picture 1" descr="D:\По сайту\Фото\Gerb\Gerb_P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2" y="357158"/>
            <a:ext cx="1349835" cy="1966902"/>
          </a:xfrm>
          <a:prstGeom prst="rect">
            <a:avLst/>
          </a:prstGeom>
          <a:noFill/>
          <a:scene3d>
            <a:camera prst="orthographicFront"/>
            <a:lightRig rig="balanced" dir="t"/>
          </a:scene3d>
          <a:sp3d prstMaterial="metal">
            <a:bevelT w="133350" h="190500"/>
            <a:bevelB w="133350" h="190500"/>
          </a:sp3d>
        </p:spPr>
      </p:pic>
      <p:pic>
        <p:nvPicPr>
          <p:cNvPr id="5" name="Рисунок 4" descr="C:\Documents and Settings\Эконом\Мои документы\ПАСПОРТ\ПАСПОРТ 2017\IMG_079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8" y="4429124"/>
            <a:ext cx="557216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 rot="-5400000">
            <a:off x="-3964781" y="4720431"/>
            <a:ext cx="8388350" cy="458788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«Майские» указы Президента Российской Федерации</a:t>
            </a: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0" y="0"/>
            <a:ext cx="6858000" cy="902428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500" b="1" dirty="0">
              <a:solidFill>
                <a:srgbClr val="FFFFFF"/>
              </a:solidFill>
            </a:endParaRPr>
          </a:p>
          <a:p>
            <a:pPr lvl="0"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 Е Г У Л Ь Д Е Т С К И Й  Р А Й О Н»</a:t>
            </a:r>
            <a:endParaRPr lang="ru-RU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611165" y="1052183"/>
            <a:ext cx="6094435" cy="7798129"/>
          </a:xfrm>
          <a:prstGeom prst="roundRect">
            <a:avLst>
              <a:gd name="adj" fmla="val 11648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228600">
              <a:srgbClr val="419D41">
                <a:alpha val="40000"/>
              </a:srgb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115000"/>
              </a:lnSpc>
            </a:pPr>
            <a:r>
              <a:rPr lang="ru-RU" sz="125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«Майские» указы Президента  Российской Федерации реализуются путем обеспечения достижения целевых показателей по планам мероприятий («дорожным картам»).</a:t>
            </a:r>
          </a:p>
          <a:p>
            <a:pPr algn="just">
              <a:lnSpc>
                <a:spcPct val="115000"/>
              </a:lnSpc>
            </a:pPr>
            <a:r>
              <a:rPr lang="ru-RU" sz="125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Основными показателями в части достижения целевых являются средний размер заработной платы:</a:t>
            </a:r>
          </a:p>
          <a:p>
            <a:pPr algn="just">
              <a:lnSpc>
                <a:spcPct val="115000"/>
              </a:lnSpc>
            </a:pPr>
            <a:r>
              <a:rPr lang="ru-RU" sz="125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средний рост заработной платы в сфере общего образования в </a:t>
            </a:r>
            <a:r>
              <a:rPr lang="ru-RU" sz="125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25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году составил  </a:t>
            </a:r>
            <a:r>
              <a:rPr lang="ru-RU" sz="125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3%;</a:t>
            </a:r>
            <a:endParaRPr lang="ru-RU" sz="125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25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дошкольного образования  в  </a:t>
            </a:r>
            <a:r>
              <a:rPr lang="ru-RU" sz="125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2018  </a:t>
            </a:r>
            <a:r>
              <a:rPr lang="ru-RU" sz="125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году  составил  </a:t>
            </a:r>
            <a:r>
              <a:rPr lang="ru-RU" sz="125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14%;</a:t>
            </a:r>
            <a:endParaRPr lang="ru-RU" sz="125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25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 в  </a:t>
            </a:r>
            <a:r>
              <a:rPr lang="ru-RU" sz="125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2018  </a:t>
            </a:r>
            <a:r>
              <a:rPr lang="ru-RU" sz="125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году составил  </a:t>
            </a:r>
            <a:r>
              <a:rPr lang="ru-RU" sz="125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5%. (ДДТ – на 6 %, ДЮСШ – на 4,5%).</a:t>
            </a:r>
            <a:endParaRPr lang="ru-RU" sz="125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25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в сфере культуры и спорта  средний рост заработной платы в </a:t>
            </a:r>
            <a:r>
              <a:rPr lang="ru-RU" sz="125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25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году составил </a:t>
            </a:r>
            <a:r>
              <a:rPr lang="ru-RU" sz="125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20 %;</a:t>
            </a:r>
            <a:endParaRPr lang="ru-RU" sz="125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25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Целевые показатели по «дорожным картам» выполнены в полном объеме.</a:t>
            </a:r>
          </a:p>
          <a:p>
            <a:pPr algn="just">
              <a:lnSpc>
                <a:spcPct val="115000"/>
              </a:lnSpc>
            </a:pPr>
            <a:r>
              <a:rPr lang="ru-RU" sz="125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образование, спорт, культура:</a:t>
            </a:r>
          </a:p>
          <a:p>
            <a:pPr algn="just">
              <a:lnSpc>
                <a:spcPct val="115000"/>
              </a:lnSpc>
            </a:pPr>
            <a:r>
              <a:rPr lang="ru-RU" sz="125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Целевые показатели по плану мероприятий «дорожная карта» выполнены на </a:t>
            </a:r>
            <a:r>
              <a:rPr lang="ru-RU" sz="125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100%;</a:t>
            </a:r>
            <a:endParaRPr lang="ru-RU" sz="125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25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-  доля детей, охваченных образовательными программами дополнительного образования детей в общей численности детей от 5 до 18 лет в МКОУ ДОД Дом детского творчества </a:t>
            </a:r>
            <a:r>
              <a:rPr lang="ru-RU" sz="125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составила 20%, и  </a:t>
            </a:r>
            <a:r>
              <a:rPr lang="ru-RU" sz="125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 МКОУ ДОД «Тегульдетская   детско-юношеская  спортивная школа» </a:t>
            </a:r>
            <a:r>
              <a:rPr lang="ru-RU" sz="125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- 16%;</a:t>
            </a:r>
            <a:endParaRPr lang="ru-RU" sz="125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25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- увеличение  численности  участников культурно-досуговых  мероприятий по сравнению с предыдущим годом  -  на   </a:t>
            </a:r>
            <a:r>
              <a:rPr lang="ru-RU" sz="125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10,2%.</a:t>
            </a:r>
            <a:endParaRPr lang="ru-RU" sz="125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25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Отдел  образования:</a:t>
            </a:r>
          </a:p>
          <a:p>
            <a:pPr algn="just">
              <a:lnSpc>
                <a:spcPct val="115000"/>
              </a:lnSpc>
            </a:pPr>
            <a:r>
              <a:rPr lang="ru-RU" sz="125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Целевые показатели по плану мероприятий «дорожная карта» выполнены на 100,%;</a:t>
            </a:r>
          </a:p>
          <a:p>
            <a:pPr algn="just">
              <a:lnSpc>
                <a:spcPct val="115000"/>
              </a:lnSpc>
            </a:pPr>
            <a:r>
              <a:rPr lang="ru-RU" sz="125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 удельный вес численности обучающихся на старшей ступени среднего и общего образования, охваченных мероприятиями профессиональной ориентации,  составил 100,0%;</a:t>
            </a:r>
          </a:p>
          <a:p>
            <a:pPr algn="just">
              <a:lnSpc>
                <a:spcPct val="115000"/>
              </a:lnSpc>
            </a:pPr>
            <a:r>
              <a:rPr lang="ru-RU" sz="125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-  охват детей дошкольного возраста всеми формами дошкольного образования увеличился  на </a:t>
            </a:r>
            <a:r>
              <a:rPr lang="ru-RU" sz="125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13,2% </a:t>
            </a:r>
            <a:r>
              <a:rPr lang="ru-RU" sz="125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5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составил 56,2%;</a:t>
            </a:r>
            <a:endParaRPr lang="ru-RU" sz="125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25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- доля детей в возрасте 5 - 18 лет, получающих услуги по дополнительному образованию в организациях различной организационно-правовой формы </a:t>
            </a:r>
            <a:r>
              <a:rPr lang="ru-RU" sz="125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собственности</a:t>
            </a:r>
            <a:r>
              <a:rPr lang="ru-RU" sz="125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в общей численности детей данной возрастной группы в </a:t>
            </a:r>
            <a:r>
              <a:rPr lang="ru-RU" sz="125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25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году  составила  </a:t>
            </a:r>
            <a:r>
              <a:rPr lang="ru-RU" sz="125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55%, 2017 - 79%;</a:t>
            </a:r>
            <a:endParaRPr lang="ru-RU" sz="125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25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Доля обучающихся во вторую смену – </a:t>
            </a:r>
            <a:r>
              <a:rPr lang="ru-RU" sz="125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127 человек (13,3%).</a:t>
            </a:r>
            <a:endParaRPr lang="ru-RU" sz="125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25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Средняя наполняемость классов – 12 учеников  (норматив </a:t>
            </a:r>
            <a:r>
              <a:rPr lang="ru-RU" sz="125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- 14</a:t>
            </a:r>
            <a:r>
              <a:rPr lang="ru-RU" sz="125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308725" y="8712200"/>
            <a:ext cx="39687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6C1868E-7625-42F1-9F32-2531E3A226E8}" type="slidenum">
              <a:rPr lang="ru-RU" sz="1200" b="1">
                <a:solidFill>
                  <a:srgbClr val="000000"/>
                </a:solidFill>
              </a:rPr>
              <a:pPr algn="ctr">
                <a:spcBef>
                  <a:spcPts val="75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ru-RU" sz="1200" b="1" dirty="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Text Box 1"/>
          <p:cNvSpPr txBox="1">
            <a:spLocks noChangeArrowheads="1"/>
          </p:cNvSpPr>
          <p:nvPr/>
        </p:nvSpPr>
        <p:spPr bwMode="auto">
          <a:xfrm rot="-5400000">
            <a:off x="-3897312" y="4737100"/>
            <a:ext cx="8307387" cy="512763"/>
          </a:xfrm>
          <a:prstGeom prst="rect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Экономический потенциал </a:t>
            </a:r>
          </a:p>
        </p:txBody>
      </p:sp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458788" y="1143000"/>
            <a:ext cx="6399212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5BD078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1200" b="1" dirty="0">
              <a:solidFill>
                <a:srgbClr val="663300"/>
              </a:solidFill>
              <a:cs typeface="Times New Roman" pitchFamily="18" charset="0"/>
            </a:endParaRPr>
          </a:p>
        </p:txBody>
      </p:sp>
      <p:graphicFrame>
        <p:nvGraphicFramePr>
          <p:cNvPr id="174164" name="Group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3479798"/>
              </p:ext>
            </p:extLst>
          </p:nvPr>
        </p:nvGraphicFramePr>
        <p:xfrm>
          <a:off x="512765" y="965542"/>
          <a:ext cx="6059507" cy="7760854"/>
        </p:xfrm>
        <a:graphic>
          <a:graphicData uri="http://schemas.openxmlformats.org/drawingml/2006/table">
            <a:tbl>
              <a:tblPr/>
              <a:tblGrid>
                <a:gridCol w="40231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933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3008"/>
              </a:tblGrid>
              <a:tr h="669925">
                <a:tc grid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показатели социально – экономического развития Тегульдетского района </a:t>
                      </a:r>
                    </a:p>
                  </a:txBody>
                  <a:tcPr marL="43200" marR="43200" marT="35172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332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г.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г.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3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 крупных и средних организаций (разделы 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 </a:t>
                      </a:r>
                      <a:r>
                        <a:rPr kumimoji="0" lang="ru-RU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1128,7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2034,83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Обрабатывающие производства    </a:t>
                      </a:r>
                      <a:r>
                        <a:rPr kumimoji="0" lang="ru-RU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1093,9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2007,53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Лесная  </a:t>
                      </a: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деревообрабатывающая промышленность   </a:t>
                      </a:r>
                      <a:r>
                        <a:rPr kumimoji="0" lang="ru-RU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1086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1992,87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пищевых продуктов ( хлебобулочных изделий) </a:t>
                      </a:r>
                      <a:r>
                        <a:rPr kumimoji="0" lang="ru-RU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 (на </a:t>
                      </a: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01.01.2018 </a:t>
                      </a:r>
                      <a:r>
                        <a:rPr kumimoji="0" lang="ru-RU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01.01.2019)</a:t>
                      </a:r>
                      <a:endParaRPr kumimoji="0" lang="ru-RU" sz="1300" b="0" i="1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14,45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инвестиций в основной капитал за счет всех источников финансирования (по крупным и средним предприятиям и организациям), </a:t>
                      </a:r>
                      <a:r>
                        <a:rPr kumimoji="0" lang="ru-RU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 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91,8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32,92               (на 01.10.2018 г.)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в том числе за счет собственных средств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29,05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в том числе за счет привлеченных средств 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90,4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3,87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розничного товарооборота по крупным и средним предприятиям и организациям,       </a:t>
                      </a:r>
                      <a:r>
                        <a:rPr kumimoji="0" lang="ru-RU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платных услуг по крупным и средним предприятиям и организациям, </a:t>
                      </a:r>
                      <a:r>
                        <a:rPr kumimoji="0" lang="ru-RU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23,8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27,3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номинальная  начисленная заработная плата, работников крупных и средних предприятий и организаций,   </a:t>
                      </a:r>
                      <a:r>
                        <a:rPr kumimoji="0" lang="ru-RU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 (на </a:t>
                      </a: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01.01.2018 </a:t>
                      </a:r>
                      <a:r>
                        <a:rPr kumimoji="0" lang="ru-RU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01.01.2019)</a:t>
                      </a:r>
                      <a:endParaRPr kumimoji="0" lang="ru-RU" sz="1300" b="0" i="1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34644,2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39111,8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74367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Институциональная структура</a:t>
                      </a:r>
                    </a:p>
                  </a:txBody>
                  <a:tcPr marL="43200" marR="43200" marT="35172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состоянию на 01.01.2018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состоянию на 01.01.2019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Зарегистрировано хозяйствующих субъектов (ЮЛ, ИП) – всего, </a:t>
                      </a:r>
                      <a:r>
                        <a:rPr kumimoji="0" lang="ru-RU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668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по формам собственности: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и муниципальная собственность, </a:t>
                      </a:r>
                      <a:r>
                        <a:rPr kumimoji="0" lang="ru-RU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17,4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19,31</a:t>
                      </a:r>
                      <a:endParaRPr kumimoji="0" 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Частная собственность, </a:t>
                      </a:r>
                      <a:r>
                        <a:rPr kumimoji="0" lang="ru-RU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77,5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74,39</a:t>
                      </a:r>
                      <a:endParaRPr kumimoji="0" 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Прочие, </a:t>
                      </a:r>
                      <a:r>
                        <a:rPr kumimoji="0" lang="ru-RU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5,1</a:t>
                      </a: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6,3</a:t>
                      </a:r>
                      <a:endParaRPr kumimoji="0" 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200" marR="43200" marT="27738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74153" name="Text Box 163"/>
          <p:cNvSpPr txBox="1">
            <a:spLocks noChangeArrowheads="1"/>
          </p:cNvSpPr>
          <p:nvPr/>
        </p:nvSpPr>
        <p:spPr bwMode="auto">
          <a:xfrm>
            <a:off x="6308725" y="8712200"/>
            <a:ext cx="39687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0A79AFE-C634-4590-9AFF-305DDBE24A4E}" type="slidenum">
              <a:rPr lang="ru-RU" sz="1200" b="1">
                <a:solidFill>
                  <a:srgbClr val="000000"/>
                </a:solidFill>
              </a:rPr>
              <a:pPr algn="ctr">
                <a:spcBef>
                  <a:spcPts val="75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ru-RU" sz="1200" b="1" dirty="0">
              <a:solidFill>
                <a:srgbClr val="000000"/>
              </a:solidFill>
            </a:endParaRPr>
          </a:p>
        </p:txBody>
      </p:sp>
      <p:sp>
        <p:nvSpPr>
          <p:cNvPr id="21668" name="Text Box 164"/>
          <p:cNvSpPr txBox="1">
            <a:spLocks noChangeArrowheads="1"/>
          </p:cNvSpPr>
          <p:nvPr/>
        </p:nvSpPr>
        <p:spPr bwMode="auto">
          <a:xfrm>
            <a:off x="0" y="0"/>
            <a:ext cx="6858000" cy="902428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500" b="1" dirty="0">
              <a:solidFill>
                <a:srgbClr val="FFFFFF"/>
              </a:solidFill>
            </a:endParaRPr>
          </a:p>
          <a:p>
            <a:pPr lvl="0"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 Е Г У Л Ь Д Е Т С К И Й  Р А Й О Н»</a:t>
            </a:r>
            <a:endParaRPr lang="ru-RU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tomsk-novosti.ru/wp-content/uploads/2014/05/ploty-0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82" y="7443125"/>
            <a:ext cx="2071702" cy="1500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6129" name="Text Box 1"/>
          <p:cNvSpPr txBox="1">
            <a:spLocks noChangeArrowheads="1"/>
          </p:cNvSpPr>
          <p:nvPr/>
        </p:nvSpPr>
        <p:spPr bwMode="auto">
          <a:xfrm rot="-5400000">
            <a:off x="-3897312" y="4737100"/>
            <a:ext cx="8307387" cy="512763"/>
          </a:xfrm>
          <a:prstGeom prst="rect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Экономический потенциал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8788" y="1214438"/>
            <a:ext cx="6399212" cy="6842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Ведущие отрасли экономики – сферы эффективного приложения капитала</a:t>
            </a:r>
          </a:p>
        </p:txBody>
      </p:sp>
      <p:sp>
        <p:nvSpPr>
          <p:cNvPr id="176131" name="AutoShape 3"/>
          <p:cNvSpPr>
            <a:spLocks noChangeArrowheads="1"/>
          </p:cNvSpPr>
          <p:nvPr/>
        </p:nvSpPr>
        <p:spPr bwMode="auto">
          <a:xfrm>
            <a:off x="620688" y="1979712"/>
            <a:ext cx="6084912" cy="5184576"/>
          </a:xfrm>
          <a:prstGeom prst="roundRect">
            <a:avLst>
              <a:gd name="adj" fmla="val 16667"/>
            </a:avLst>
          </a:prstGeom>
          <a:solidFill>
            <a:srgbClr val="F0F4DC"/>
          </a:solidFill>
          <a:ln>
            <a:noFill/>
          </a:ln>
          <a:effectLst>
            <a:glow rad="228600">
              <a:srgbClr val="419D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Лесная отрасль</a:t>
            </a:r>
            <a:endParaRPr lang="ru-RU" sz="18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1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Перспективы развития Тегульдетского района, как </a:t>
            </a:r>
            <a:r>
              <a:rPr lang="en-US" sz="1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территории,   связаны прежде всего с развитием лесозаготовительной отрасли района, так как это традиционно основной вид деятельности  предприятий, работающих на ней. Расчётная лесосека для осуществления сплошных рубок спелых и перестойных лесных насаждений района за 2018 год  составила – 2022,02 тыс.м</a:t>
            </a:r>
            <a:r>
              <a:rPr lang="ru-RU" sz="1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, процент её использования составил  48,51%. </a:t>
            </a:r>
          </a:p>
          <a:p>
            <a:pPr indent="457200" algn="just"/>
            <a:r>
              <a:rPr lang="ru-RU" sz="1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настоящее время на территории района в лесной отрасли  работают 27 субъектов предпринимательской деятельности, включая 20 индивидуальных предпринимателей, общее количество занятых производством лесной продукции составляет 507 </a:t>
            </a:r>
            <a:r>
              <a:rPr lang="ru-RU" sz="1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человек.</a:t>
            </a:r>
          </a:p>
          <a:p>
            <a:pPr indent="457200" algn="just"/>
            <a:r>
              <a:rPr lang="ru-RU" sz="1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4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результатам работы лесозаготовительной отрасли  за 2017 год было заготовлено  662,94 </a:t>
            </a:r>
            <a:r>
              <a:rPr lang="ru-RU" sz="1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тыс.м3, </a:t>
            </a:r>
            <a:r>
              <a:rPr lang="ru-RU" sz="14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что меньше 2016 года на 19,46</a:t>
            </a:r>
            <a:r>
              <a:rPr lang="ru-RU" sz="1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%. Вывезено  </a:t>
            </a:r>
            <a:r>
              <a:rPr lang="ru-RU" sz="14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древесины  534,244 </a:t>
            </a:r>
            <a:r>
              <a:rPr lang="ru-RU" sz="1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тыс.м3, </a:t>
            </a:r>
            <a:r>
              <a:rPr lang="ru-RU" sz="14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что меньше 2016 года на 28,5%. </a:t>
            </a:r>
            <a:r>
              <a:rPr lang="ru-RU" sz="1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Произведено  </a:t>
            </a:r>
            <a:r>
              <a:rPr lang="ru-RU" sz="14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деловой  древесины  229,9 </a:t>
            </a:r>
            <a:r>
              <a:rPr lang="ru-RU" sz="1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тыс.м3, </a:t>
            </a:r>
            <a:r>
              <a:rPr lang="ru-RU" sz="14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дров 276,9 </a:t>
            </a:r>
            <a:r>
              <a:rPr lang="ru-RU" sz="1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тыс.м3, </a:t>
            </a:r>
            <a:r>
              <a:rPr lang="ru-RU" sz="14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что меньше  2016 года соответственно на  </a:t>
            </a:r>
            <a:r>
              <a:rPr lang="ru-RU" sz="1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25,1% </a:t>
            </a:r>
            <a:r>
              <a:rPr lang="ru-RU" sz="14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и 33,9</a:t>
            </a:r>
            <a:r>
              <a:rPr lang="ru-RU" sz="1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%. Пиломатериалов </a:t>
            </a:r>
            <a:r>
              <a:rPr lang="ru-RU" sz="14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произведено 8,7 </a:t>
            </a:r>
            <a:r>
              <a:rPr lang="ru-RU" sz="1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тыс.м3, </a:t>
            </a:r>
            <a:r>
              <a:rPr lang="ru-RU" sz="14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что меньше  2016 года на 47,6</a:t>
            </a:r>
            <a:r>
              <a:rPr lang="ru-RU" sz="1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%.</a:t>
            </a:r>
            <a:r>
              <a:rPr lang="ru-RU" sz="14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По результатам работы лесозаготовительной отрасли за 2018 год заготовлено 985,6273 тыс.м3, что больше 2017 года на 48,7%.</a:t>
            </a:r>
          </a:p>
          <a:p>
            <a:pPr indent="457200" algn="just"/>
            <a:r>
              <a:rPr lang="ru-RU" sz="1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Среднемесячная  </a:t>
            </a:r>
            <a:r>
              <a:rPr lang="ru-RU" sz="14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номинальная начисленная заработная плата работников в лесной отрасли  за </a:t>
            </a:r>
            <a:r>
              <a:rPr lang="ru-RU" sz="1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4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год -  </a:t>
            </a:r>
            <a:r>
              <a:rPr lang="ru-RU" sz="1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41803,77 рубля</a:t>
            </a:r>
            <a:r>
              <a:rPr lang="ru-RU" sz="15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ru-RU" sz="1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132" name="Text Box 7"/>
          <p:cNvSpPr txBox="1">
            <a:spLocks noChangeArrowheads="1"/>
          </p:cNvSpPr>
          <p:nvPr/>
        </p:nvSpPr>
        <p:spPr bwMode="auto">
          <a:xfrm>
            <a:off x="6308725" y="8712200"/>
            <a:ext cx="39687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3D57A97-6097-462B-8263-AD98D77C7773}" type="slidenum">
              <a:rPr lang="ru-RU" sz="1200" b="1">
                <a:solidFill>
                  <a:srgbClr val="000000"/>
                </a:solidFill>
              </a:rPr>
              <a:pPr algn="ctr">
                <a:spcBef>
                  <a:spcPts val="75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ru-RU" sz="1200" b="1" dirty="0">
              <a:solidFill>
                <a:srgbClr val="000000"/>
              </a:solidFill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0" y="0"/>
            <a:ext cx="6858000" cy="902428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500" b="1" dirty="0">
              <a:solidFill>
                <a:srgbClr val="FFFFFF"/>
              </a:solidFill>
            </a:endParaRPr>
          </a:p>
          <a:p>
            <a:pPr lvl="0"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 Е Г У Л Ь Д Е Т С К И Й  Р А Й О Н»</a:t>
            </a:r>
            <a:endParaRPr lang="ru-RU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8673" name="Picture 1" descr="D:\По сайту\Паспорт\Паспорт 2015\111\getImage (10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883" y="7559648"/>
            <a:ext cx="2143140" cy="1428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4" name="Picture 2" descr="D:\По сайту\Паспорт\Паспорт 2015\111\getImage (4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45716" y="7443093"/>
            <a:ext cx="1959884" cy="1407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Text Box 1"/>
          <p:cNvSpPr txBox="1">
            <a:spLocks noChangeArrowheads="1"/>
          </p:cNvSpPr>
          <p:nvPr/>
        </p:nvSpPr>
        <p:spPr bwMode="auto">
          <a:xfrm rot="-5400000">
            <a:off x="-3897312" y="4737100"/>
            <a:ext cx="8307387" cy="512763"/>
          </a:xfrm>
          <a:prstGeom prst="rect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Экономический потенциал </a:t>
            </a:r>
          </a:p>
        </p:txBody>
      </p:sp>
      <p:sp>
        <p:nvSpPr>
          <p:cNvPr id="178178" name="AutoShape 4"/>
          <p:cNvSpPr>
            <a:spLocks noChangeArrowheads="1"/>
          </p:cNvSpPr>
          <p:nvPr/>
        </p:nvSpPr>
        <p:spPr bwMode="auto">
          <a:xfrm>
            <a:off x="620688" y="1259632"/>
            <a:ext cx="6023022" cy="5098318"/>
          </a:xfrm>
          <a:prstGeom prst="roundRect">
            <a:avLst>
              <a:gd name="adj" fmla="val 16667"/>
            </a:avLst>
          </a:prstGeom>
          <a:solidFill>
            <a:srgbClr val="F0F4DC"/>
          </a:solidFill>
          <a:ln>
            <a:noFill/>
          </a:ln>
          <a:effectLst>
            <a:glow rad="228600">
              <a:srgbClr val="419D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8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Производство и распределение </a:t>
            </a:r>
          </a:p>
          <a:p>
            <a:pPr algn="ctr"/>
            <a:r>
              <a:rPr lang="ru-RU" sz="18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электроэнергии, </a:t>
            </a:r>
            <a:r>
              <a:rPr lang="ru-RU" sz="1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тепла </a:t>
            </a:r>
            <a:r>
              <a:rPr lang="ru-RU" sz="18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и воды</a:t>
            </a:r>
          </a:p>
          <a:p>
            <a:pPr algn="just"/>
            <a:endParaRPr lang="ru-RU" sz="16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15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Двенадцать </a:t>
            </a:r>
            <a:r>
              <a:rPr lang="ru-RU" sz="15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котельных, принадлежащих предприятиям жилищно-коммунального хозяйства, обслуживают 86 квартир и свыше 50 объектов муниципальных, областных и федеральных учреждений, находящихся на территории </a:t>
            </a:r>
            <a:r>
              <a:rPr lang="ru-RU" sz="15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района.</a:t>
            </a:r>
          </a:p>
          <a:p>
            <a:pPr indent="457200" algn="just"/>
            <a:r>
              <a:rPr lang="ru-RU" sz="15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Производство </a:t>
            </a:r>
            <a:r>
              <a:rPr lang="ru-RU" sz="15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тепловой энергии за </a:t>
            </a:r>
            <a:r>
              <a:rPr lang="ru-RU" sz="15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5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год составило </a:t>
            </a:r>
            <a:r>
              <a:rPr lang="ru-RU" sz="15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11131,635</a:t>
            </a:r>
            <a:r>
              <a:rPr lang="en-US" sz="15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Гкал., производство воды – </a:t>
            </a:r>
            <a:r>
              <a:rPr lang="ru-RU" sz="15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12393,88 м3.</a:t>
            </a:r>
          </a:p>
          <a:p>
            <a:pPr indent="457200" algn="just"/>
            <a:r>
              <a:rPr lang="ru-RU" sz="15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5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суммарном выражении  общий объём производства  составил в </a:t>
            </a:r>
            <a:r>
              <a:rPr lang="ru-RU" sz="15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5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году – </a:t>
            </a:r>
            <a:r>
              <a:rPr lang="ru-RU" sz="15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42905,520 </a:t>
            </a:r>
            <a:r>
              <a:rPr lang="ru-RU" sz="15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5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рублей.</a:t>
            </a:r>
          </a:p>
          <a:p>
            <a:pPr indent="457200" algn="just"/>
            <a:r>
              <a:rPr lang="ru-RU" sz="15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Среднесписочная </a:t>
            </a:r>
            <a:r>
              <a:rPr lang="ru-RU" sz="15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численность работающих в отрасли  за </a:t>
            </a:r>
            <a:r>
              <a:rPr lang="ru-RU" sz="15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15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год составила </a:t>
            </a:r>
            <a:r>
              <a:rPr lang="en-US" sz="15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87</a:t>
            </a:r>
            <a:r>
              <a:rPr lang="ru-RU" sz="15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человек или 4,15 % от занятых в экономике, </a:t>
            </a:r>
            <a:r>
              <a:rPr lang="ru-RU" sz="15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на конец 2018 </a:t>
            </a:r>
            <a:r>
              <a:rPr lang="ru-RU" sz="15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года - </a:t>
            </a:r>
            <a:r>
              <a:rPr lang="ru-RU" sz="15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76 человек.</a:t>
            </a:r>
          </a:p>
          <a:p>
            <a:pPr indent="457200" algn="just"/>
            <a:r>
              <a:rPr lang="ru-RU" sz="15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Среднемесячная  </a:t>
            </a:r>
            <a:r>
              <a:rPr lang="ru-RU" sz="15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номинальная начисленная заработная плата работников в  сфере жилищно-коммунального хозяйства  за </a:t>
            </a:r>
            <a:r>
              <a:rPr lang="ru-RU" sz="15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5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год -  </a:t>
            </a:r>
            <a:r>
              <a:rPr lang="ru-RU" sz="15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26831,22 рублей.</a:t>
            </a:r>
            <a:endParaRPr lang="ru-RU" sz="15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180" name="Text Box 7"/>
          <p:cNvSpPr txBox="1">
            <a:spLocks noChangeArrowheads="1"/>
          </p:cNvSpPr>
          <p:nvPr/>
        </p:nvSpPr>
        <p:spPr bwMode="auto">
          <a:xfrm>
            <a:off x="6308725" y="8712200"/>
            <a:ext cx="39687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C22DC61-3832-4AE1-82B1-8A6886CB8159}" type="slidenum">
              <a:rPr lang="ru-RU" sz="1200" b="1">
                <a:solidFill>
                  <a:srgbClr val="000000"/>
                </a:solidFill>
              </a:rPr>
              <a:pPr algn="ctr">
                <a:spcBef>
                  <a:spcPts val="75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ru-RU" sz="1200" b="1" dirty="0">
              <a:solidFill>
                <a:srgbClr val="000000"/>
              </a:solidFill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0" y="0"/>
            <a:ext cx="6858000" cy="902428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500" b="1" dirty="0">
              <a:solidFill>
                <a:srgbClr val="FFFFFF"/>
              </a:solidFill>
            </a:endParaRPr>
          </a:p>
          <a:p>
            <a:pPr lvl="0"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 Е Г У Л Ь Д Е Т С К И Й  Р А Й О Н»</a:t>
            </a:r>
            <a:endParaRPr lang="ru-RU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" name="Рисунок 7" descr="C:\Documents and Settings\Эконом\Мои документы\ПАСПОРТ\ПАСПОРТ 2017\IMG_71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66" y="6643702"/>
            <a:ext cx="292893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9" name="Рисунок 8" descr="C:\Documents and Settings\Эконом\Мои документы\ПАСПОРТ\ПАСПОРТ 2017\IMG_716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8" y="6572264"/>
            <a:ext cx="278608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Рисунок 9" descr="C:\Documents and Settings\Эконом\Мои документы\ПАСПОРТ\ПАСПОРТ 2017\IMG_715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72" y="6934200"/>
            <a:ext cx="148636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Text Box 1"/>
          <p:cNvSpPr txBox="1">
            <a:spLocks noChangeArrowheads="1"/>
          </p:cNvSpPr>
          <p:nvPr/>
        </p:nvSpPr>
        <p:spPr bwMode="auto">
          <a:xfrm rot="-5400000">
            <a:off x="-3897312" y="4737100"/>
            <a:ext cx="8307387" cy="512763"/>
          </a:xfrm>
          <a:prstGeom prst="rect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Экономический потенциал </a:t>
            </a:r>
          </a:p>
        </p:txBody>
      </p:sp>
      <p:sp>
        <p:nvSpPr>
          <p:cNvPr id="180226" name="Rectangle 2"/>
          <p:cNvSpPr>
            <a:spLocks noChangeArrowheads="1"/>
          </p:cNvSpPr>
          <p:nvPr/>
        </p:nvSpPr>
        <p:spPr bwMode="auto">
          <a:xfrm>
            <a:off x="2222500" y="4367213"/>
            <a:ext cx="2413000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Наименование показателей</a:t>
            </a:r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1909763" y="4325938"/>
            <a:ext cx="30384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Наименование показателей</a:t>
            </a:r>
          </a:p>
        </p:txBody>
      </p:sp>
      <p:sp>
        <p:nvSpPr>
          <p:cNvPr id="180229" name="AutoShape 5"/>
          <p:cNvSpPr>
            <a:spLocks noChangeArrowheads="1"/>
          </p:cNvSpPr>
          <p:nvPr/>
        </p:nvSpPr>
        <p:spPr bwMode="auto">
          <a:xfrm>
            <a:off x="590169" y="1259632"/>
            <a:ext cx="6192688" cy="5256584"/>
          </a:xfrm>
          <a:prstGeom prst="roundRect">
            <a:avLst>
              <a:gd name="adj" fmla="val 16681"/>
            </a:avLst>
          </a:prstGeom>
          <a:solidFill>
            <a:srgbClr val="F0F4DC"/>
          </a:solidFill>
          <a:ln>
            <a:noFill/>
          </a:ln>
          <a:effectLst>
            <a:glow rad="228600">
              <a:srgbClr val="419D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7200" algn="ctr"/>
            <a:r>
              <a:rPr lang="ru-RU" sz="1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Строительство </a:t>
            </a:r>
            <a:endParaRPr lang="ru-RU" sz="18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14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Общая площадь жилищного фонда Тегульдетского района по состоянию на </a:t>
            </a:r>
            <a:r>
              <a:rPr lang="ru-RU" sz="1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01.01.2018 года </a:t>
            </a:r>
            <a:r>
              <a:rPr lang="ru-RU" sz="14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составляет </a:t>
            </a:r>
            <a:r>
              <a:rPr lang="ru-RU" sz="1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141,2 </a:t>
            </a:r>
            <a:r>
              <a:rPr lang="ru-RU" sz="14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тыс. кв. м., в том числе </a:t>
            </a:r>
            <a:r>
              <a:rPr lang="ru-RU" sz="1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9,3тыс</a:t>
            </a:r>
            <a:r>
              <a:rPr lang="ru-RU" sz="14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sz="14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. – муниципальный жилищный фонд, что составляет 7,3% от общей площади жилищного фонда.</a:t>
            </a:r>
          </a:p>
          <a:p>
            <a:pPr indent="457200" algn="just"/>
            <a:r>
              <a:rPr lang="ru-RU" sz="1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Общая </a:t>
            </a:r>
            <a:r>
              <a:rPr lang="ru-RU" sz="14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площадь жилых помещений, приходящаяся в среднем на одного жителя  по состоянию на 01.01.2017 года составляет  22,9 кв.м. ( на 01.01.2016 года – 22,4 </a:t>
            </a:r>
            <a:r>
              <a:rPr lang="ru-RU" sz="14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sz="14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.).   Площадь, введённая в действие за 2016 год на одного жителя, составила 0,13 </a:t>
            </a:r>
            <a:r>
              <a:rPr lang="ru-RU" sz="14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sz="14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ru-RU" sz="14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 течение </a:t>
            </a:r>
            <a:r>
              <a:rPr lang="ru-RU" sz="1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4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года введено в эксплуатацию </a:t>
            </a:r>
            <a:r>
              <a:rPr lang="ru-RU" sz="1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индивидуальных жилых дома, площадью </a:t>
            </a:r>
            <a:r>
              <a:rPr lang="ru-RU" sz="1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309 </a:t>
            </a:r>
            <a:r>
              <a:rPr lang="ru-RU" sz="14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кв.м., </a:t>
            </a:r>
            <a:r>
              <a:rPr lang="ru-RU" sz="1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14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больше </a:t>
            </a:r>
            <a:r>
              <a:rPr lang="ru-RU" sz="1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2017 года </a:t>
            </a:r>
            <a:r>
              <a:rPr lang="ru-RU" sz="14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162,2 </a:t>
            </a:r>
            <a:r>
              <a:rPr lang="ru-RU" sz="14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sz="1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. (210,49%  </a:t>
            </a:r>
            <a:r>
              <a:rPr lang="ru-RU" sz="14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 прошлому году</a:t>
            </a:r>
            <a:r>
              <a:rPr lang="ru-RU" sz="1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), (в 2017 введено в эксплуатацию 4 индивидуальных жилых дома, площадью 146,8 кв.м., так же введено в эксплуатацию 16 квартир в 5 многоквартирных домах общей площадью 747,2 кв.м., общая площадь </a:t>
            </a:r>
            <a:r>
              <a:rPr lang="ru-RU" sz="14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введеного</a:t>
            </a:r>
            <a:r>
              <a:rPr lang="ru-RU" sz="1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жилья 894 кв.м.). </a:t>
            </a:r>
            <a:r>
              <a:rPr lang="ru-RU" sz="14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Жилые дома строятся индивидуальными застройщиками. </a:t>
            </a:r>
          </a:p>
          <a:p>
            <a:pPr indent="457200" algn="just"/>
            <a:r>
              <a:rPr lang="ru-RU" sz="14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 2017 году </a:t>
            </a:r>
            <a:r>
              <a:rPr lang="ru-RU" sz="1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шесть человек  </a:t>
            </a:r>
            <a:r>
              <a:rPr lang="ru-RU" sz="14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улучшили свои жилищные условия с помощью государственной поддержки</a:t>
            </a:r>
            <a:r>
              <a:rPr lang="ru-RU" sz="1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ru-RU" sz="1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 2018 году велись работы по капитальному ремонту 1,2,цокольного этажей, фасада и кровли главного корпуса МКОУ «Тегульдетская СОШ»</a:t>
            </a:r>
            <a:endParaRPr lang="ru-RU" sz="14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sz="14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1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Средняя заработная плата составляет -  20093,40 рублей</a:t>
            </a:r>
            <a:endParaRPr lang="ru-RU" sz="18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231" name="Text Box 7"/>
          <p:cNvSpPr txBox="1">
            <a:spLocks noChangeArrowheads="1"/>
          </p:cNvSpPr>
          <p:nvPr/>
        </p:nvSpPr>
        <p:spPr bwMode="auto">
          <a:xfrm>
            <a:off x="6308725" y="8712200"/>
            <a:ext cx="39687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8BA1968-5FAA-4FC8-8E24-8495FE5F2BAD}" type="slidenum">
              <a:rPr lang="ru-RU" sz="1200" b="1">
                <a:solidFill>
                  <a:srgbClr val="000000"/>
                </a:solidFill>
              </a:rPr>
              <a:pPr algn="ctr">
                <a:spcBef>
                  <a:spcPts val="75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0" y="0"/>
            <a:ext cx="6858000" cy="902428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500" b="1" dirty="0">
              <a:solidFill>
                <a:srgbClr val="FFFFFF"/>
              </a:solidFill>
            </a:endParaRPr>
          </a:p>
          <a:p>
            <a:pPr lvl="0"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 Е Г У Л Ь Д Е Т С К И Й  Р А Й О Н»</a:t>
            </a:r>
            <a:endParaRPr lang="ru-RU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" name="Рисунок 8" descr="C:\Documents and Settings\Эконом\Мои документы\ПАСПОРТ\ПАСПОРТ 2017\IMG_71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80" y="6572264"/>
            <a:ext cx="250033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Рисунок 9" descr="C:\Documents and Settings\Эконом\Мои документы\ПАСПОРТ\ПАСПОРТ 2017\молод спец.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8" y="6715140"/>
            <a:ext cx="2643182" cy="133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4818" name="Picture 2" descr="C:\Documents and Settings\Эконом\Мои документы\фото\школа\Копия index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8" y="7677199"/>
            <a:ext cx="3000396" cy="146680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Text Box 1"/>
          <p:cNvSpPr txBox="1">
            <a:spLocks noChangeArrowheads="1"/>
          </p:cNvSpPr>
          <p:nvPr/>
        </p:nvSpPr>
        <p:spPr bwMode="auto">
          <a:xfrm rot="-5400000">
            <a:off x="-3897312" y="4737100"/>
            <a:ext cx="8307387" cy="512763"/>
          </a:xfrm>
          <a:prstGeom prst="rect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FFFF"/>
                </a:solidFill>
              </a:rPr>
              <a:t>           Экономический потенциал </a:t>
            </a:r>
          </a:p>
        </p:txBody>
      </p:sp>
      <p:sp>
        <p:nvSpPr>
          <p:cNvPr id="180226" name="Rectangle 2"/>
          <p:cNvSpPr>
            <a:spLocks noChangeArrowheads="1"/>
          </p:cNvSpPr>
          <p:nvPr/>
        </p:nvSpPr>
        <p:spPr bwMode="auto">
          <a:xfrm>
            <a:off x="2222500" y="4367213"/>
            <a:ext cx="2413000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Наименование показателей</a:t>
            </a:r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1909763" y="4325938"/>
            <a:ext cx="30384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Наименование показателей</a:t>
            </a:r>
          </a:p>
        </p:txBody>
      </p:sp>
      <p:sp>
        <p:nvSpPr>
          <p:cNvPr id="180230" name="AutoShape 6"/>
          <p:cNvSpPr>
            <a:spLocks noChangeArrowheads="1"/>
          </p:cNvSpPr>
          <p:nvPr/>
        </p:nvSpPr>
        <p:spPr bwMode="auto">
          <a:xfrm>
            <a:off x="692696" y="1043608"/>
            <a:ext cx="5949606" cy="5976664"/>
          </a:xfrm>
          <a:prstGeom prst="roundRect">
            <a:avLst>
              <a:gd name="adj" fmla="val 16667"/>
            </a:avLst>
          </a:prstGeom>
          <a:solidFill>
            <a:srgbClr val="F0F4DC"/>
          </a:solidFill>
          <a:ln>
            <a:noFill/>
          </a:ln>
          <a:effectLst>
            <a:glow rad="228600">
              <a:srgbClr val="419D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Сельское хозяйство</a:t>
            </a:r>
            <a:r>
              <a:rPr lang="en-US" sz="1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4625" algn="just"/>
            <a:r>
              <a:rPr lang="ru-RU" sz="1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На 1 января 2019- года поголовье крупного рогатого скота в крестьянско-фермерских хозяйствах и в хозяйствах  населения составило 1070 голов  (на 1,93% меньше по сравнению с аналогичной датой предыдущего года),  в том числе коров – 461 голов  (на 2,5% меньше),  свиней – 280 голов (на  24,33 %  меньше), овец и коз - 676 голов (на 91% больше), голов птицы - 1860 (меньше на  13,17%).</a:t>
            </a:r>
          </a:p>
          <a:p>
            <a:pPr indent="174625" algn="just"/>
            <a:r>
              <a:rPr lang="ru-RU" sz="1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состоянию на </a:t>
            </a:r>
            <a:r>
              <a:rPr lang="ru-RU" sz="1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01.01.2019 </a:t>
            </a:r>
            <a:r>
              <a:rPr lang="ru-RU" sz="1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 районе действует 4 крестьянских (фермерских) хозяйства, 1 </a:t>
            </a:r>
            <a:r>
              <a:rPr lang="ru-RU" sz="1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индивидуальный предприниматель  </a:t>
            </a:r>
            <a:r>
              <a:rPr lang="ru-RU" sz="1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sz="1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434 </a:t>
            </a:r>
            <a:r>
              <a:rPr lang="ru-RU" sz="1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личных подсобных хозяйств.</a:t>
            </a:r>
          </a:p>
          <a:p>
            <a:pPr indent="174625" algn="just"/>
            <a:r>
              <a:rPr lang="ru-RU" sz="1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Крестьянские  (фермерские) хозяйства: </a:t>
            </a:r>
          </a:p>
          <a:p>
            <a:pPr indent="174625" algn="just"/>
            <a:r>
              <a:rPr lang="ru-RU" sz="1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Санько О.В. - </a:t>
            </a:r>
            <a:r>
              <a:rPr lang="ru-RU" sz="1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48 </a:t>
            </a:r>
            <a:r>
              <a:rPr lang="ru-RU" sz="1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голов КРС, в том числе коров – 15;</a:t>
            </a:r>
          </a:p>
          <a:p>
            <a:pPr indent="174625" algn="just"/>
            <a:r>
              <a:rPr lang="ru-RU" sz="1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Сучков В.И. - </a:t>
            </a:r>
            <a:r>
              <a:rPr lang="ru-RU" sz="1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sz="1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голов </a:t>
            </a:r>
            <a:r>
              <a:rPr lang="ru-RU" sz="1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КРС, в </a:t>
            </a:r>
            <a:r>
              <a:rPr lang="ru-RU" sz="1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том числе - </a:t>
            </a:r>
            <a:r>
              <a:rPr lang="ru-RU" sz="1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6 коров, 4 </a:t>
            </a:r>
            <a:r>
              <a:rPr lang="ru-RU" sz="1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головы овец, </a:t>
            </a:r>
            <a:r>
              <a:rPr lang="ru-RU" sz="1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1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головы лошадей, </a:t>
            </a:r>
            <a:r>
              <a:rPr lang="ru-RU" sz="1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1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голов домашней птицы (куры, утки, гуси</a:t>
            </a:r>
            <a:r>
              <a:rPr lang="ru-RU" sz="1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2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4625" algn="just"/>
            <a:r>
              <a:rPr lang="ru-RU" sz="1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Соловьева Н.М.-  39 голов свиней;</a:t>
            </a:r>
          </a:p>
          <a:p>
            <a:pPr indent="174625" algn="just"/>
            <a:r>
              <a:rPr lang="ru-RU" sz="1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Малышев В.Н. – 17 голов КРС, </a:t>
            </a:r>
            <a:r>
              <a:rPr lang="ru-RU" sz="1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том числе – 6 </a:t>
            </a:r>
            <a:r>
              <a:rPr lang="ru-RU" sz="1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коров, 6 голов свиней, 4 голов </a:t>
            </a:r>
            <a:r>
              <a:rPr lang="ru-RU" sz="1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домашней птицы.</a:t>
            </a:r>
          </a:p>
          <a:p>
            <a:pPr indent="174625" algn="just"/>
            <a:r>
              <a:rPr lang="ru-RU" sz="1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Крупные </a:t>
            </a:r>
            <a:r>
              <a:rPr lang="ru-RU" sz="1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личные подсобные хозяйства:</a:t>
            </a:r>
          </a:p>
          <a:p>
            <a:pPr indent="174625" algn="just"/>
            <a:r>
              <a:rPr lang="ru-RU" sz="1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Брежнев </a:t>
            </a:r>
            <a:r>
              <a:rPr lang="ru-RU" sz="1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В.Д. – 15 </a:t>
            </a:r>
            <a:r>
              <a:rPr lang="ru-RU" sz="1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голов КРС, в том числе </a:t>
            </a:r>
            <a:r>
              <a:rPr lang="ru-RU" sz="1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4 коров;</a:t>
            </a:r>
            <a:endParaRPr lang="ru-RU" sz="12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4625" algn="just"/>
            <a:r>
              <a:rPr lang="ru-RU" sz="1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Санько А.Н</a:t>
            </a:r>
            <a:r>
              <a:rPr lang="ru-RU" sz="1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sz="1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15 голов КРС, в том числе 5 коров;</a:t>
            </a:r>
          </a:p>
          <a:p>
            <a:pPr indent="174625" algn="just"/>
            <a:r>
              <a:rPr lang="ru-RU" sz="1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Анкудинов А.Н. – 8  голов КРС, в том числе 3 коровы; 4 </a:t>
            </a:r>
            <a:r>
              <a:rPr lang="ru-RU" sz="1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головы </a:t>
            </a:r>
            <a:r>
              <a:rPr lang="ru-RU" sz="1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свиней; 11 голов домашней </a:t>
            </a:r>
            <a:r>
              <a:rPr lang="ru-RU" sz="1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птицы;</a:t>
            </a:r>
            <a:endParaRPr lang="ru-RU" sz="12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4625" algn="just"/>
            <a:r>
              <a:rPr lang="ru-RU" sz="1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Усманов</a:t>
            </a:r>
            <a:r>
              <a:rPr lang="ru-RU" sz="1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Р.К. – 4 голов КРС, (в том числе 2 коровы</a:t>
            </a:r>
            <a:r>
              <a:rPr lang="ru-RU" sz="1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), 250 </a:t>
            </a:r>
            <a:r>
              <a:rPr lang="ru-RU" sz="1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пчелосемей, </a:t>
            </a:r>
            <a:r>
              <a:rPr lang="ru-RU" sz="1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39 </a:t>
            </a:r>
            <a:r>
              <a:rPr lang="ru-RU" sz="1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голов овец, 38 голов кроликов,  115 голов домашней птицы. </a:t>
            </a:r>
            <a:endParaRPr lang="ru-RU" sz="1200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4625" algn="just"/>
            <a:r>
              <a:rPr lang="ru-RU" sz="1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На территории района действует муниципальная программа «Развитие малых форм хозяйствования в Тегульдетском района на 2017-2019 годы», в рамках которой  предусмотрены денежные средства на развитие личного подсобного хозяйства, а так же крестьянских (фермерских)  хозяйств.</a:t>
            </a:r>
          </a:p>
          <a:p>
            <a:pPr indent="174625" algn="just"/>
            <a:endParaRPr lang="ru-RU" sz="1200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14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Средняя заработная плата составляет -  </a:t>
            </a:r>
            <a:r>
              <a:rPr lang="ru-RU" sz="1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20093,40 рублей</a:t>
            </a:r>
            <a:endParaRPr lang="ru-RU" sz="1400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231" name="Text Box 7"/>
          <p:cNvSpPr txBox="1">
            <a:spLocks noChangeArrowheads="1"/>
          </p:cNvSpPr>
          <p:nvPr/>
        </p:nvSpPr>
        <p:spPr bwMode="auto">
          <a:xfrm>
            <a:off x="6308725" y="8712200"/>
            <a:ext cx="39687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8BA1968-5FAA-4FC8-8E24-8495FE5F2BAD}" type="slidenum">
              <a:rPr lang="ru-RU" sz="1200" b="1">
                <a:solidFill>
                  <a:srgbClr val="000000"/>
                </a:solidFill>
              </a:rPr>
              <a:pPr algn="ctr">
                <a:spcBef>
                  <a:spcPts val="75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ru-RU" sz="1200" b="1" dirty="0">
              <a:solidFill>
                <a:srgbClr val="000000"/>
              </a:solidFill>
            </a:endParaRP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0" y="0"/>
            <a:ext cx="6858000" cy="902428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500" b="1" dirty="0">
              <a:solidFill>
                <a:srgbClr val="FFFFFF"/>
              </a:solidFill>
            </a:endParaRPr>
          </a:p>
          <a:p>
            <a:pPr lvl="0"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 Е Г У Л Ь Д Е Т С К И Й  Р А Й О Н»</a:t>
            </a:r>
            <a:endParaRPr lang="ru-RU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" name="Рисунок 7" descr="https://www.mirion.com/files/images/Topic-Center/AdobeStock_81533129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80" y="7072330"/>
            <a:ext cx="4425894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22" y="7143768"/>
            <a:ext cx="1866900" cy="142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35892330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Text Box 1"/>
          <p:cNvSpPr txBox="1">
            <a:spLocks noChangeArrowheads="1"/>
          </p:cNvSpPr>
          <p:nvPr/>
        </p:nvSpPr>
        <p:spPr bwMode="auto">
          <a:xfrm rot="-5400000">
            <a:off x="-3897312" y="4737100"/>
            <a:ext cx="8307387" cy="512763"/>
          </a:xfrm>
          <a:prstGeom prst="rect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Экономический потенциал </a:t>
            </a:r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503315" y="1043608"/>
            <a:ext cx="6130672" cy="4536504"/>
          </a:xfrm>
          <a:prstGeom prst="roundRect">
            <a:avLst>
              <a:gd name="adj" fmla="val 16667"/>
            </a:avLst>
          </a:prstGeom>
          <a:solidFill>
            <a:srgbClr val="F0F4DC"/>
          </a:solidFill>
          <a:ln>
            <a:noFill/>
          </a:ln>
          <a:effectLst>
            <a:glow rad="228600">
              <a:srgbClr val="419D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Малое </a:t>
            </a: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 среднее </a:t>
            </a:r>
            <a: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предпринимательство</a:t>
            </a:r>
          </a:p>
          <a:p>
            <a:pPr indent="457200" algn="just"/>
            <a:r>
              <a:rPr lang="ru-RU" sz="15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Количество индивидуальных предпринимателей без образования юридического лица, включенных в </a:t>
            </a:r>
            <a:r>
              <a:rPr lang="ru-RU" sz="15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Статрегистр</a:t>
            </a:r>
            <a:r>
              <a:rPr lang="ru-RU" sz="15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на 1 января  2019 года составляет  118 единиц или 93,65 % к 1 января 2018 года. </a:t>
            </a:r>
          </a:p>
          <a:p>
            <a:pPr indent="457200" algn="just"/>
            <a:r>
              <a:rPr lang="ru-RU" sz="15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15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средних предприятий – 2 единицы.</a:t>
            </a:r>
          </a:p>
          <a:p>
            <a:pPr indent="457200" algn="just"/>
            <a:r>
              <a:rPr lang="ru-RU" sz="15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Количество малых предприятий – 23 единицы.</a:t>
            </a:r>
          </a:p>
          <a:p>
            <a:pPr indent="457200" algn="just"/>
            <a:r>
              <a:rPr lang="ru-RU" sz="15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5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разрезе отраслевой структуры в экономике района лидирующая роль   принадлежит предпринимателям торговой сферы – 36,5%,  предпринимателям,  занятым  услугами такси  - 17,5%, предпринимателям по заготовке и переработке леса – 14,3%, сельским хозяйством - 4%. </a:t>
            </a:r>
          </a:p>
          <a:p>
            <a:pPr indent="457200" algn="just"/>
            <a:r>
              <a:rPr lang="ru-RU" sz="15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5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сфере малого и среднего предпринимательства  по состоянию на </a:t>
            </a:r>
            <a:r>
              <a:rPr lang="ru-RU" sz="15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01.01.2019  </a:t>
            </a:r>
            <a:r>
              <a:rPr lang="ru-RU" sz="15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 территории  Тегульдетского района занято  </a:t>
            </a:r>
            <a:r>
              <a:rPr lang="ru-RU" sz="15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726  человек, </a:t>
            </a:r>
            <a:r>
              <a:rPr lang="ru-RU" sz="15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что составляет  </a:t>
            </a:r>
            <a:r>
              <a:rPr lang="ru-RU" sz="15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34,1%  </a:t>
            </a:r>
            <a:r>
              <a:rPr lang="ru-RU" sz="15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от численности населения, занятого в </a:t>
            </a:r>
            <a:r>
              <a:rPr lang="ru-RU" sz="15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экономике.</a:t>
            </a:r>
          </a:p>
          <a:p>
            <a:pPr indent="457200" algn="just"/>
            <a:r>
              <a:rPr lang="ru-RU" sz="15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5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итогам </a:t>
            </a:r>
            <a:r>
              <a:rPr lang="ru-RU" sz="15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5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года в Тегульдетском </a:t>
            </a:r>
            <a:r>
              <a:rPr lang="ru-RU" sz="15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районе число </a:t>
            </a:r>
            <a:r>
              <a:rPr lang="ru-RU" sz="15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субъектов малого и среднего предпринимательства на 10 000 </a:t>
            </a:r>
            <a:r>
              <a:rPr lang="en-US" sz="15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человек населения – </a:t>
            </a:r>
            <a:r>
              <a:rPr lang="ru-RU" sz="15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197 единиц</a:t>
            </a:r>
            <a:r>
              <a:rPr lang="ru-RU" sz="15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8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22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0095" y="7215205"/>
            <a:ext cx="2214578" cy="1496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6308725" y="8712200"/>
            <a:ext cx="39687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249F1AD-BA7C-4CFD-9BA5-105CDCD6C51A}" type="slidenum">
              <a:rPr lang="ru-RU" sz="1200" b="1">
                <a:solidFill>
                  <a:srgbClr val="000000"/>
                </a:solidFill>
              </a:rPr>
              <a:pPr algn="ctr">
                <a:spcBef>
                  <a:spcPts val="75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5276" y="0"/>
            <a:ext cx="6858000" cy="902428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500" b="1" dirty="0">
              <a:solidFill>
                <a:srgbClr val="FFFFFF"/>
              </a:solidFill>
            </a:endParaRPr>
          </a:p>
          <a:p>
            <a:pPr lvl="0"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 Е Г У Л Ь Д Е Т С К И Й  Р А Й О Н»</a:t>
            </a:r>
            <a:endParaRPr lang="ru-RU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" name="Рисунок 7" descr="C:\Documents and Settings\Эконом\Рабочий стол\ФОТО\IMG_96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928" y="7215205"/>
            <a:ext cx="2214578" cy="1444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Documents and Settings\Эконом\Рабочий стол\ФОТО\SAM_679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2764" y="5724128"/>
            <a:ext cx="2209800" cy="1491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Documents and Settings\Эконом\Рабочий стол\ФОТО\IMG_9634.JPG"/>
          <p:cNvPicPr/>
          <p:nvPr/>
        </p:nvPicPr>
        <p:blipFill>
          <a:blip r:embed="rId6" cstate="print"/>
          <a:srcRect l="14386" t="23158" r="19649"/>
          <a:stretch>
            <a:fillRect/>
          </a:stretch>
        </p:blipFill>
        <p:spPr bwMode="auto">
          <a:xfrm>
            <a:off x="4857760" y="7286644"/>
            <a:ext cx="2000240" cy="1425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F:\80 лет тегульдет 26,27 августа 2016 год\image (7).jpg"/>
          <p:cNvPicPr/>
          <p:nvPr/>
        </p:nvPicPr>
        <p:blipFill>
          <a:blip r:embed="rId7" cstate="print"/>
          <a:srcRect t="23558" r="31695" b="4567"/>
          <a:stretch>
            <a:fillRect/>
          </a:stretch>
        </p:blipFill>
        <p:spPr bwMode="auto">
          <a:xfrm>
            <a:off x="4817153" y="5724128"/>
            <a:ext cx="2071678" cy="1562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C:\Documents and Settings\Эконом\Мои документы\ПАСПОРТ\ПАСПОРТ 2017\IMG_20180803_110838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20" y="5715008"/>
            <a:ext cx="21717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Text Box 1"/>
          <p:cNvSpPr txBox="1">
            <a:spLocks noChangeArrowheads="1"/>
          </p:cNvSpPr>
          <p:nvPr/>
        </p:nvSpPr>
        <p:spPr bwMode="auto">
          <a:xfrm rot="-5400000">
            <a:off x="-3897312" y="4737100"/>
            <a:ext cx="8307387" cy="512763"/>
          </a:xfrm>
          <a:prstGeom prst="rect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Экономический потенциал </a:t>
            </a:r>
          </a:p>
        </p:txBody>
      </p:sp>
      <p:sp>
        <p:nvSpPr>
          <p:cNvPr id="184322" name="Rectangle 2"/>
          <p:cNvSpPr>
            <a:spLocks noChangeArrowheads="1"/>
          </p:cNvSpPr>
          <p:nvPr/>
        </p:nvSpPr>
        <p:spPr bwMode="auto">
          <a:xfrm>
            <a:off x="2222500" y="4367213"/>
            <a:ext cx="2413000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Наименование показателей</a:t>
            </a:r>
          </a:p>
        </p:txBody>
      </p:sp>
      <p:pic>
        <p:nvPicPr>
          <p:cNvPr id="1843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0950" y="4330700"/>
            <a:ext cx="1816100" cy="487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0291128"/>
              </p:ext>
            </p:extLst>
          </p:nvPr>
        </p:nvGraphicFramePr>
        <p:xfrm>
          <a:off x="607150" y="970885"/>
          <a:ext cx="6098450" cy="7694356"/>
        </p:xfrm>
        <a:graphic>
          <a:graphicData uri="http://schemas.openxmlformats.org/drawingml/2006/table">
            <a:tbl>
              <a:tblPr/>
              <a:tblGrid>
                <a:gridCol w="20660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36304"/>
              </a:tblGrid>
              <a:tr h="775917">
                <a:tc grid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Тегульдетском районе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созданы условия успешной работы предпринимателей</a:t>
                      </a:r>
                    </a:p>
                  </a:txBody>
                  <a:tcPr marL="90000" marR="90000" marT="7596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D0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2831">
                <a:tc grid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районе  разработана и действует:</a:t>
                      </a:r>
                    </a:p>
                  </a:txBody>
                  <a:tcPr marL="90000" marR="90000" marT="75816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0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98860">
                <a:tc gridSpan="2"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малого и среднего предпринимательства в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Тегульдетском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на 2017-2019 годы» (Постановление администрации Тегульдетского района от 21.10.2016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№334)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______________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малых форм хозяйствования в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Тегульдетском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на 2017-2019 годы» (Постановление администрации Тегульдетского района от 10.11.2016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№354)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75816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75816" horzOverflow="overflow">
                    <a:lnL>
                      <a:noFill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 разработаны в целях создания условий, обеспечивающих благоприятные возможности для становления и развития субъектов малого и среднего предпринимательства (далее – МСП) на территории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Тегульдетского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района.</a:t>
                      </a:r>
                    </a:p>
                  </a:txBody>
                  <a:tcPr marL="90000" marR="90000" marT="75816" horzOverflow="overflow">
                    <a:lnL>
                      <a:noFill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5833">
                <a:tc grid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Сформирована базовая инфраструктура поддержки предпринимательства: </a:t>
                      </a:r>
                    </a:p>
                  </a:txBody>
                  <a:tcPr marL="90000" marR="90000" marT="75816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0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66850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2007 года действует 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 поддержки предпринимательства 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«Бизнес-центр»</a:t>
                      </a:r>
                    </a:p>
                  </a:txBody>
                  <a:tcPr marL="90000" marR="90000" marT="75816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целью Центра является оказание содействия субъектам малого  предпринимательства в получении информационных, методических консультационных услуг, бухгалтерских услуг по вопросу налогообложения, юридических услуг, поиск и подбор кадров, а также обеспечение благоприятных условий для развития малого предпринимательства.</a:t>
                      </a:r>
                    </a:p>
                  </a:txBody>
                  <a:tcPr marL="90000" marR="90000" marT="75816" horzOverflow="overflow">
                    <a:lnL>
                      <a:noFill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66850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поддержки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предпринимательства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«Бизнес-центр»  работает по таким направлениям, как: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0000" marR="90000" marT="75816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buSzPct val="100000"/>
                        <a:buFont typeface="Symbol" pitchFamily="18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 консультационных услуг по всем ключевым вопросам ведения бизнеса; 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buSzPct val="100000"/>
                        <a:buFont typeface="Symbol" pitchFamily="18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бизнес-планов и сопровождение предпринимательских проектов, оценка их эффективности;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buSzPct val="100000"/>
                        <a:buFont typeface="Symbol" pitchFamily="18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обучающих семинаров;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buSzPct val="100000"/>
                        <a:buFont typeface="Symbol" pitchFamily="18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 в продвижении товаров местных производителей на новые рынки. </a:t>
                      </a:r>
                    </a:p>
                  </a:txBody>
                  <a:tcPr marL="90000" marR="90000" marT="75816" horzOverflow="overflow">
                    <a:lnL>
                      <a:noFill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4342" name="Text Box 36"/>
          <p:cNvSpPr txBox="1">
            <a:spLocks noChangeArrowheads="1"/>
          </p:cNvSpPr>
          <p:nvPr/>
        </p:nvSpPr>
        <p:spPr bwMode="auto">
          <a:xfrm>
            <a:off x="6308725" y="8712200"/>
            <a:ext cx="39687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2DF2B62-EA83-4892-8991-9288966C88E4}" type="slidenum">
              <a:rPr lang="ru-RU" sz="1200" b="1">
                <a:solidFill>
                  <a:srgbClr val="000000"/>
                </a:solidFill>
              </a:rPr>
              <a:pPr algn="ctr">
                <a:spcBef>
                  <a:spcPts val="75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25637" name="Text Box 37"/>
          <p:cNvSpPr txBox="1">
            <a:spLocks noChangeArrowheads="1"/>
          </p:cNvSpPr>
          <p:nvPr/>
        </p:nvSpPr>
        <p:spPr bwMode="auto">
          <a:xfrm>
            <a:off x="0" y="0"/>
            <a:ext cx="6858000" cy="902428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500" b="1" dirty="0">
              <a:solidFill>
                <a:srgbClr val="FFFFFF"/>
              </a:solidFill>
            </a:endParaRPr>
          </a:p>
          <a:p>
            <a:pPr lvl="0"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 Е Г У Л Ь Д Е Т С К И Й  Р А Й О Н»</a:t>
            </a:r>
            <a:endParaRPr lang="ru-RU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Text Box 1"/>
          <p:cNvSpPr txBox="1">
            <a:spLocks noChangeArrowheads="1"/>
          </p:cNvSpPr>
          <p:nvPr/>
        </p:nvSpPr>
        <p:spPr bwMode="auto">
          <a:xfrm rot="-5400000">
            <a:off x="-3897312" y="4737100"/>
            <a:ext cx="8307387" cy="512763"/>
          </a:xfrm>
          <a:prstGeom prst="rect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FFFF"/>
                </a:solidFill>
              </a:rPr>
              <a:t>Инвестиционная деятельность</a:t>
            </a:r>
          </a:p>
        </p:txBody>
      </p:sp>
      <p:sp>
        <p:nvSpPr>
          <p:cNvPr id="186370" name="Rectangle 2"/>
          <p:cNvSpPr>
            <a:spLocks noChangeArrowheads="1"/>
          </p:cNvSpPr>
          <p:nvPr/>
        </p:nvSpPr>
        <p:spPr bwMode="auto">
          <a:xfrm>
            <a:off x="512764" y="948510"/>
            <a:ext cx="6192836" cy="82736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663300"/>
                </a:solidFill>
              </a:rPr>
              <a:t>▼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sz="12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Географическое положение:</a:t>
            </a:r>
            <a:r>
              <a:rPr lang="ru-RU" sz="1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Тегульдет расположен в 245 км. от областного центра (г. Томск).</a:t>
            </a:r>
          </a:p>
          <a:p>
            <a:pPr algn="just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▼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Транспортная сеть: </a:t>
            </a:r>
            <a:r>
              <a:rPr lang="ru-RU" sz="1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Транспортная доступность </a:t>
            </a:r>
            <a:r>
              <a:rPr lang="ru-RU" sz="1200" dirty="0" err="1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Тегульдетского</a:t>
            </a:r>
            <a:r>
              <a:rPr lang="ru-RU" sz="1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 областным центром и соседними районами обеспечивается по автомобильной дороге областного значения </a:t>
            </a:r>
            <a:r>
              <a:rPr lang="ru-RU" sz="1200" dirty="0" err="1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Томск-Большедорохово-Зырянское-Тегульдет</a:t>
            </a:r>
            <a:r>
              <a:rPr lang="ru-RU" sz="1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▼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Минерально-сырьевые ресурсы: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 err="1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Тегульдетский</a:t>
            </a:r>
            <a:r>
              <a:rPr lang="ru-RU" sz="1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не богат минеральными ресурсами. Полезные ископаемые представлены преимущественно строительными материалами (гравийно-песчаные смеси, песчаник и глины, пригодные для изготовления кирпича и бетонных конструкций). В районе выявлено 1 торфяное месторождение «</a:t>
            </a:r>
            <a:r>
              <a:rPr lang="ru-RU" sz="1200" dirty="0" err="1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Лучай</a:t>
            </a:r>
            <a:r>
              <a:rPr lang="ru-RU" sz="1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составе 5 участков общей площадью 8828 га (в границах промышленной глубины залежи) и запасами 32815 тыс.тонн. 60,6% залежей относятся к переходному типу, 39,2% - к низинному и 0,2% - к смешанному.</a:t>
            </a:r>
          </a:p>
          <a:p>
            <a:pPr algn="just">
              <a:spcBef>
                <a:spcPts val="2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▼Наличие древесных ресурсов: </a:t>
            </a:r>
            <a:r>
              <a:rPr lang="ru-RU" sz="1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 территории района занята землями лесного фонда -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86,2%</a:t>
            </a:r>
            <a:r>
              <a:rPr lang="ru-RU" sz="1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землями сельскохозяйственного назначения -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9,5%, </a:t>
            </a:r>
            <a:r>
              <a:rPr lang="ru-RU" sz="1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однако, собственно сельскохозяйственные угодья занимают всего 2,6% территории района. </a:t>
            </a:r>
            <a:r>
              <a:rPr lang="ru-RU" sz="12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территории района покрыта лесом, средняя лесистость составляет - 92,6%, заболоченность - 3,5%. Леса относятся к категории смешанного породного состава, их общая площадь составляет 1136 тыс.га,. </a:t>
            </a:r>
            <a:r>
              <a:rPr lang="ru-RU" sz="12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(запасы древесины в </a:t>
            </a:r>
            <a:r>
              <a:rPr lang="ru-RU" sz="12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Тегульдетском</a:t>
            </a:r>
            <a:r>
              <a:rPr lang="ru-RU" sz="12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 составляют 70 млн. куб. м.), </a:t>
            </a:r>
            <a:endParaRPr lang="ru-RU" sz="1200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1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Значительные </a:t>
            </a:r>
            <a:r>
              <a:rPr lang="ru-RU" sz="1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площади и разнообразие угодий Тегульдетского района, его удалённость от областного центра позволили сохранить на территории района высокую численность охотничье- промысловых видов </a:t>
            </a:r>
            <a:r>
              <a:rPr lang="ru-RU" sz="12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животных.</a:t>
            </a:r>
          </a:p>
          <a:p>
            <a:pPr indent="457200" algn="just">
              <a:spcBef>
                <a:spcPts val="1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err="1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Тегульдетскому</a:t>
            </a:r>
            <a:r>
              <a:rPr lang="ru-RU" sz="1200" b="1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району присвоен статус экологически чистой территории России</a:t>
            </a:r>
            <a:r>
              <a:rPr lang="ru-RU" sz="1200" b="1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района расположено 3 государственных природных заказника областного значения - "Южно-таежный", "</a:t>
            </a:r>
            <a:r>
              <a:rPr lang="ru-RU" sz="1200" dirty="0" err="1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Осетрово</a:t>
            </a:r>
            <a:r>
              <a:rPr lang="ru-RU" sz="1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-нельмовый", "</a:t>
            </a:r>
            <a:r>
              <a:rPr lang="ru-RU" sz="1200" dirty="0" err="1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Чичка-Юльский</a:t>
            </a:r>
            <a:r>
              <a:rPr lang="ru-RU" sz="1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общей площадью 55,2 тыс.га и 2 памятника природы.</a:t>
            </a:r>
          </a:p>
          <a:p>
            <a:pPr indent="457200" algn="just">
              <a:spcBef>
                <a:spcPts val="175"/>
              </a:spcBef>
              <a:buClr>
                <a:srgbClr val="31B6FD"/>
              </a:buClr>
              <a:buSzPct val="100000"/>
              <a:buFont typeface="Wingdings" pitchFamily="2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Заказник "Южно-таежный"</a:t>
            </a:r>
            <a:r>
              <a:rPr lang="ru-RU" sz="1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площадью 4039 га был создан в 1984 году с целью охраны эталонного участка южно-таежных пихтовых лесов Западной Сибири. Территория заказника представляет собой массив леса из пихты сибирской в сочетании с водными, болотными и другими компонентами ландшафта.</a:t>
            </a:r>
          </a:p>
          <a:p>
            <a:pPr indent="457200" algn="just">
              <a:spcBef>
                <a:spcPts val="175"/>
              </a:spcBef>
              <a:buClr>
                <a:srgbClr val="31B6FD"/>
              </a:buClr>
              <a:buSzPct val="100000"/>
              <a:buFont typeface="Wingdings" pitchFamily="2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Заказник "</a:t>
            </a:r>
            <a:r>
              <a:rPr lang="ru-RU" sz="1200" b="1" dirty="0" err="1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Чичка-Юльский</a:t>
            </a:r>
            <a:r>
              <a:rPr lang="ru-RU" sz="1200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площадью 49668 га был создан в 2000 году с целью воспроизводства охотничье-промысловых животных для последующего расселения на территории прилегающих охотничьих угодий. </a:t>
            </a:r>
          </a:p>
          <a:p>
            <a:pPr indent="457200" algn="just">
              <a:spcBef>
                <a:spcPts val="175"/>
              </a:spcBef>
              <a:buClr>
                <a:srgbClr val="31B6FD"/>
              </a:buClr>
              <a:buSzPct val="100000"/>
              <a:buFont typeface="Wingdings" pitchFamily="2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Заказник "</a:t>
            </a:r>
            <a:r>
              <a:rPr lang="ru-RU" sz="1200" b="1" dirty="0" err="1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Осетро-нельмовый</a:t>
            </a:r>
            <a:r>
              <a:rPr lang="ru-RU" sz="1200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площадью 1478,4 га был создан в 1995 году с целью создания естественных условий воспроизводства редких и ценных промысловых рыб - осетра сибирского и нельмы. </a:t>
            </a:r>
          </a:p>
          <a:p>
            <a:pPr indent="457200" algn="just">
              <a:spcBef>
                <a:spcPts val="1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Памятники </a:t>
            </a:r>
            <a:r>
              <a:rPr lang="ru-RU" sz="1200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 на территории Тегульдетского района</a:t>
            </a:r>
          </a:p>
          <a:p>
            <a:pPr indent="457200" algn="just">
              <a:spcBef>
                <a:spcPts val="1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dirty="0" err="1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Припоселковый</a:t>
            </a:r>
            <a:r>
              <a:rPr lang="ru-RU" sz="1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сосновый бор, ботанический, посёлок  Белый Яр -  живописный уголок природы,  «Буровая скважина», водный,   окраина  села  Тегульдет -  минеральный водный источник</a:t>
            </a:r>
          </a:p>
          <a:p>
            <a:pPr indent="457200" algn="just">
              <a:spcBef>
                <a:spcPts val="1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</a:t>
            </a:r>
            <a:r>
              <a:rPr lang="ru-RU" sz="1200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инвестиций в основной капитал на душу </a:t>
            </a:r>
            <a:r>
              <a:rPr lang="ru-RU" sz="1200" b="1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в 2017 году составил 15270,0 рублей, </a:t>
            </a:r>
            <a:r>
              <a:rPr lang="ru-RU" sz="1200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2016 году составил  13030,40 рублей,  в 2015 году – 29643,8 рубля.</a:t>
            </a:r>
          </a:p>
        </p:txBody>
      </p:sp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6308725" y="8712200"/>
            <a:ext cx="39687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D2D316E-B40B-455E-A666-123D85BC00DC}" type="slidenum">
              <a:rPr lang="ru-RU" sz="1200" b="1">
                <a:solidFill>
                  <a:srgbClr val="000000"/>
                </a:solidFill>
              </a:rPr>
              <a:pPr algn="ctr">
                <a:spcBef>
                  <a:spcPts val="75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1"/>
            <a:ext cx="6858000" cy="902428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500" b="1" dirty="0">
              <a:solidFill>
                <a:srgbClr val="FFFFFF"/>
              </a:solidFill>
            </a:endParaRPr>
          </a:p>
          <a:p>
            <a:pPr lvl="0"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 Е Г У Л Ь Д Е Т С К И Й  Р А Й О Н»</a:t>
            </a:r>
            <a:endParaRPr lang="ru-RU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Text Box 1"/>
          <p:cNvSpPr txBox="1">
            <a:spLocks noChangeArrowheads="1"/>
          </p:cNvSpPr>
          <p:nvPr/>
        </p:nvSpPr>
        <p:spPr bwMode="auto">
          <a:xfrm rot="-5400000">
            <a:off x="-3897312" y="4737100"/>
            <a:ext cx="8307387" cy="512763"/>
          </a:xfrm>
          <a:prstGeom prst="rect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FFFF"/>
                </a:solidFill>
              </a:rPr>
              <a:t>Инвестиционная деятельность</a:t>
            </a:r>
          </a:p>
        </p:txBody>
      </p:sp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6308725" y="8712200"/>
            <a:ext cx="39687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7626406-4655-4FCA-92D7-7CADCA598431}" type="slidenum">
              <a:rPr lang="ru-RU" sz="1200" b="1">
                <a:solidFill>
                  <a:srgbClr val="000000"/>
                </a:solidFill>
              </a:rPr>
              <a:pPr algn="ctr">
                <a:spcBef>
                  <a:spcPts val="75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1017881" y="3024188"/>
            <a:ext cx="2520950" cy="11509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spcBef>
                <a:spcPts val="12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dirty="0">
              <a:solidFill>
                <a:srgbClr val="000000"/>
              </a:solidFill>
            </a:endParaRP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Лесная отрасль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2278356" y="4824413"/>
            <a:ext cx="3022851" cy="1150937"/>
          </a:xfrm>
          <a:prstGeom prst="rect">
            <a:avLst/>
          </a:prstGeom>
          <a:solidFill>
            <a:srgbClr val="8C7878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dirty="0">
              <a:solidFill>
                <a:srgbClr val="000000"/>
              </a:solidFill>
            </a:endParaRP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Деревообрабатывающая промышленность</a:t>
            </a:r>
          </a:p>
        </p:txBody>
      </p:sp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3681413" y="6623050"/>
            <a:ext cx="2520950" cy="1150938"/>
          </a:xfrm>
          <a:prstGeom prst="rect">
            <a:avLst/>
          </a:prstGeom>
          <a:solidFill>
            <a:srgbClr val="C979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spcBef>
                <a:spcPts val="12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dirty="0">
              <a:solidFill>
                <a:srgbClr val="000000"/>
              </a:solidFill>
            </a:endParaRP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дикоросов</a:t>
            </a:r>
          </a:p>
        </p:txBody>
      </p:sp>
      <p:sp>
        <p:nvSpPr>
          <p:cNvPr id="188422" name="AutoShape 6"/>
          <p:cNvSpPr>
            <a:spLocks noChangeArrowheads="1"/>
          </p:cNvSpPr>
          <p:nvPr/>
        </p:nvSpPr>
        <p:spPr bwMode="auto">
          <a:xfrm rot="-2460000">
            <a:off x="4471988" y="5907088"/>
            <a:ext cx="284162" cy="792162"/>
          </a:xfrm>
          <a:prstGeom prst="upDownArrow">
            <a:avLst>
              <a:gd name="adj1" fmla="val 50000"/>
              <a:gd name="adj2" fmla="val 55496"/>
            </a:avLst>
          </a:prstGeom>
          <a:solidFill>
            <a:srgbClr val="C0C0C0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88423" name="AutoShape 7"/>
          <p:cNvSpPr>
            <a:spLocks noChangeArrowheads="1"/>
          </p:cNvSpPr>
          <p:nvPr/>
        </p:nvSpPr>
        <p:spPr bwMode="auto">
          <a:xfrm rot="-2460000">
            <a:off x="2814638" y="4106863"/>
            <a:ext cx="284162" cy="792162"/>
          </a:xfrm>
          <a:prstGeom prst="upDownArrow">
            <a:avLst>
              <a:gd name="adj1" fmla="val 50000"/>
              <a:gd name="adj2" fmla="val 55496"/>
            </a:avLst>
          </a:prstGeom>
          <a:solidFill>
            <a:srgbClr val="C0C0C0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88424" name="Text Box 8"/>
          <p:cNvSpPr txBox="1">
            <a:spLocks noChangeArrowheads="1"/>
          </p:cNvSpPr>
          <p:nvPr/>
        </p:nvSpPr>
        <p:spPr bwMode="auto">
          <a:xfrm>
            <a:off x="800100" y="1258888"/>
            <a:ext cx="5905500" cy="1017844"/>
          </a:xfrm>
          <a:prstGeom prst="rect">
            <a:avLst/>
          </a:prstGeom>
          <a:solidFill>
            <a:srgbClr val="CCFFFF"/>
          </a:solidFill>
          <a:ln w="9360" cap="sq">
            <a:solidFill>
              <a:srgbClr val="5EAEFF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Отрасли промышленности, привлекательные для инвестиционной деятельности на территории Тегульдетского района</a:t>
            </a: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0" y="0"/>
            <a:ext cx="6858000" cy="902428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500" b="1" dirty="0">
              <a:solidFill>
                <a:srgbClr val="FFFFFF"/>
              </a:solidFill>
            </a:endParaRPr>
          </a:p>
          <a:p>
            <a:pPr lvl="0"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 Е Г У Л Ь Д Е Т С К И Й  Р А Й О Н»</a:t>
            </a:r>
            <a:endParaRPr lang="ru-RU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Text Box 1"/>
          <p:cNvSpPr txBox="1">
            <a:spLocks noChangeArrowheads="1"/>
          </p:cNvSpPr>
          <p:nvPr/>
        </p:nvSpPr>
        <p:spPr bwMode="auto">
          <a:xfrm rot="-5400000">
            <a:off x="-3964781" y="4720431"/>
            <a:ext cx="8388350" cy="458788"/>
          </a:xfrm>
          <a:prstGeom prst="rect">
            <a:avLst/>
          </a:prstGeom>
          <a:solidFill>
            <a:srgbClr val="00B050"/>
          </a:solidFill>
          <a:ln w="9360" cap="sq">
            <a:solidFill>
              <a:srgbClr val="00CC66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</a:p>
        </p:txBody>
      </p:sp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656704" y="1805817"/>
            <a:ext cx="5544592" cy="537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территории                                                                    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Местная власть                                                                                           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жизни (население)                                                                      5</a:t>
            </a:r>
          </a:p>
          <a:p>
            <a:pPr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«Тегульдетский  район»                                                     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«Майские» указы Президента Российской Федерации                        9</a:t>
            </a:r>
          </a:p>
          <a:p>
            <a:pPr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 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                                                                      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" action="ppaction://noaction"/>
            </a:endParaRPr>
          </a:p>
          <a:p>
            <a:pPr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Инвестиционная деятельность                                                               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 (образование)                                                                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жизни (здравоохранение)                                                        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жизни (культура)                                                                      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 жизни (физическая культура и спорт)                                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 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Тегульдетского  района                                                      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Белоярское  сельское поселение                                                            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31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Берегаевское сельское поселение                                                         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32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Тегульдетское  сельское поселение                         </a:t>
            </a:r>
            <a:r>
              <a:rPr lang="en-US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33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Черноярское  сельское поселение                                                           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34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0"/>
            <a:ext cx="6858000" cy="902428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500" b="1" dirty="0">
              <a:solidFill>
                <a:srgbClr val="FFFFFF"/>
              </a:solidFill>
            </a:endParaRPr>
          </a:p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 Е Г У Л Ь Д Е Т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К И Й  Р А Й О Н»</a:t>
            </a:r>
            <a:endParaRPr lang="ru-RU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Text Box 1"/>
          <p:cNvSpPr txBox="1">
            <a:spLocks noChangeArrowheads="1"/>
          </p:cNvSpPr>
          <p:nvPr/>
        </p:nvSpPr>
        <p:spPr bwMode="auto">
          <a:xfrm rot="-5400000">
            <a:off x="-3897312" y="4737100"/>
            <a:ext cx="8307387" cy="512763"/>
          </a:xfrm>
          <a:prstGeom prst="rect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FFFF"/>
                </a:solidFill>
              </a:rPr>
              <a:t>Инвестиционная деятельность</a:t>
            </a:r>
          </a:p>
        </p:txBody>
      </p:sp>
      <p:sp>
        <p:nvSpPr>
          <p:cNvPr id="190466" name="Rectangle 4"/>
          <p:cNvSpPr>
            <a:spLocks noChangeArrowheads="1"/>
          </p:cNvSpPr>
          <p:nvPr/>
        </p:nvSpPr>
        <p:spPr bwMode="auto">
          <a:xfrm>
            <a:off x="704850" y="905373"/>
            <a:ext cx="6000750" cy="59708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rIns="90000"/>
          <a:lstStyle/>
          <a:p>
            <a:pPr indent="457200" algn="just">
              <a:spcBef>
                <a:spcPts val="2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Инвестиционная </a:t>
            </a:r>
            <a:r>
              <a:rPr lang="ru-RU" sz="14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сегодня определена Стратегией социально-экономического развития Тегульдетского района до 2030 </a:t>
            </a:r>
            <a:r>
              <a:rPr lang="ru-RU" sz="14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</a:p>
          <a:p>
            <a:pPr indent="457200" algn="just">
              <a:spcBef>
                <a:spcPts val="2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</a:t>
            </a:r>
            <a:r>
              <a:rPr lang="ru-RU" sz="14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инвестиций в основной капитал за </a:t>
            </a:r>
            <a:r>
              <a:rPr lang="ru-RU" sz="14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  составил 91,9 </a:t>
            </a:r>
            <a:r>
              <a:rPr lang="ru-RU" sz="14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рублей, что </a:t>
            </a:r>
            <a:r>
              <a:rPr lang="ru-RU" sz="14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 2016 </a:t>
            </a:r>
            <a:r>
              <a:rPr lang="ru-RU" sz="14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на </a:t>
            </a:r>
            <a:r>
              <a:rPr lang="ru-RU" sz="14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14,7%, в  </a:t>
            </a:r>
            <a:r>
              <a:rPr lang="ru-RU" sz="14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числе:</a:t>
            </a:r>
          </a:p>
          <a:p>
            <a:pPr lvl="1" indent="457200" algn="just">
              <a:spcBef>
                <a:spcPts val="2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90328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здания </a:t>
            </a:r>
            <a:r>
              <a:rPr lang="ru-RU" sz="14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сооружения </a:t>
            </a:r>
            <a:r>
              <a:rPr lang="ru-RU" sz="14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5 328 тыс.руб</a:t>
            </a:r>
            <a:r>
              <a:rPr lang="ru-RU" sz="14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lvl="1" indent="457200" algn="just">
              <a:spcBef>
                <a:spcPts val="2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90328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машины </a:t>
            </a:r>
            <a:r>
              <a:rPr lang="ru-RU" sz="14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 – 83 464тыс.руб</a:t>
            </a:r>
            <a:r>
              <a:rPr lang="ru-RU" sz="14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lvl="1" indent="457200" algn="just">
              <a:spcBef>
                <a:spcPts val="2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90328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инвентарь – 3108,0тыс.руб.</a:t>
            </a:r>
          </a:p>
          <a:p>
            <a:pPr marL="0" lvl="1" indent="457200" algn="just">
              <a:spcBef>
                <a:spcPts val="200"/>
              </a:spcBef>
              <a:buClr>
                <a:srgbClr val="000000"/>
              </a:buClr>
              <a:buSzPct val="100000"/>
              <a:tabLst>
                <a:tab pos="0" algn="l"/>
                <a:tab pos="447675" algn="l"/>
                <a:tab pos="90328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структуре инвестиций наибольший удельный вес </a:t>
            </a:r>
            <a:r>
              <a:rPr lang="ru-RU" sz="14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98,4% </a:t>
            </a:r>
            <a:r>
              <a:rPr lang="ru-RU" sz="14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занимают привлечённые средства </a:t>
            </a:r>
            <a:r>
              <a:rPr lang="ru-RU" sz="14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(90,437 млн.рублей</a:t>
            </a:r>
            <a:r>
              <a:rPr lang="ru-RU" sz="14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в том числе  бюджетные средства – </a:t>
            </a:r>
            <a:r>
              <a:rPr lang="ru-RU" sz="14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12,948 млн.рублей </a:t>
            </a:r>
            <a:r>
              <a:rPr lang="ru-RU" sz="14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 </a:t>
            </a:r>
            <a:r>
              <a:rPr lang="ru-RU" sz="14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14%.</a:t>
            </a:r>
          </a:p>
          <a:p>
            <a:pPr marL="0" lvl="1" indent="457200" algn="just">
              <a:spcBef>
                <a:spcPts val="200"/>
              </a:spcBef>
              <a:buClr>
                <a:srgbClr val="000000"/>
              </a:buClr>
              <a:buSzPct val="100000"/>
              <a:tabLst>
                <a:tab pos="0" algn="l"/>
                <a:tab pos="447675" algn="l"/>
                <a:tab pos="90328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</a:t>
            </a:r>
            <a:r>
              <a:rPr lang="ru-RU" sz="14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«Объем инвестиций в основной капитал крупных и средних организаций на душу населения» в </a:t>
            </a:r>
            <a:r>
              <a:rPr lang="ru-RU" sz="140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Тегульдетском</a:t>
            </a:r>
            <a:r>
              <a:rPr lang="ru-RU" sz="14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 в 2017 году в абсолютном выражении составил  12985,2 рублей;  в 2016 году – 13030,40 рубля</a:t>
            </a:r>
            <a:r>
              <a:rPr lang="ru-RU" sz="14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457200" algn="just">
              <a:spcBef>
                <a:spcPts val="200"/>
              </a:spcBef>
              <a:buClr>
                <a:srgbClr val="000000"/>
              </a:buClr>
              <a:buSzPct val="100000"/>
              <a:tabLst>
                <a:tab pos="0" algn="l"/>
                <a:tab pos="447675" algn="l"/>
                <a:tab pos="90328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</a:t>
            </a:r>
            <a:r>
              <a:rPr lang="ru-RU" sz="14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инвестиций в основной капитал за </a:t>
            </a:r>
            <a:r>
              <a:rPr lang="ru-RU" sz="14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14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месяца 2018 года составил </a:t>
            </a:r>
            <a:r>
              <a:rPr lang="ru-RU" sz="14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32,9 млн.рублей</a:t>
            </a:r>
            <a:r>
              <a:rPr lang="ru-RU" sz="14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машины и оборудование, включая хозяйственный инвентарь, и другие объекты </a:t>
            </a:r>
            <a:r>
              <a:rPr lang="ru-RU" sz="14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5,7 млн.рублей</a:t>
            </a:r>
            <a:r>
              <a:rPr lang="ru-RU" sz="14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</a:p>
          <a:p>
            <a:pPr marL="0" lvl="1" indent="457200" algn="just">
              <a:spcBef>
                <a:spcPts val="200"/>
              </a:spcBef>
              <a:buClr>
                <a:srgbClr val="000000"/>
              </a:buClr>
              <a:buSzPct val="100000"/>
              <a:tabLst>
                <a:tab pos="0" algn="l"/>
                <a:tab pos="447675" algn="l"/>
                <a:tab pos="90328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структуре инвестиций удельный вес </a:t>
            </a:r>
            <a:r>
              <a:rPr lang="ru-RU" sz="14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11,75% </a:t>
            </a:r>
            <a:r>
              <a:rPr lang="ru-RU" sz="14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занимают привлеченные средства </a:t>
            </a:r>
            <a:r>
              <a:rPr lang="ru-RU" sz="14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(3,869 млн.рублей</a:t>
            </a:r>
            <a:r>
              <a:rPr lang="ru-RU" sz="14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в том числе бюджетные средства – </a:t>
            </a:r>
            <a:r>
              <a:rPr lang="ru-RU" sz="14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3,858 млн.рублей  </a:t>
            </a:r>
            <a:r>
              <a:rPr lang="ru-RU" sz="14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4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94,54%.</a:t>
            </a:r>
            <a:endParaRPr lang="ru-RU" sz="14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742950" algn="just">
              <a:lnSpc>
                <a:spcPct val="150000"/>
              </a:lnSpc>
              <a:spcBef>
                <a:spcPts val="500"/>
              </a:spcBef>
              <a:buClr>
                <a:srgbClr val="000000"/>
              </a:buClr>
              <a:buSzPct val="100000"/>
              <a:tabLst>
                <a:tab pos="0" algn="l"/>
                <a:tab pos="447675" algn="l"/>
                <a:tab pos="90328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300" b="1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467" name="Text Box 5"/>
          <p:cNvSpPr txBox="1">
            <a:spLocks noChangeArrowheads="1"/>
          </p:cNvSpPr>
          <p:nvPr/>
        </p:nvSpPr>
        <p:spPr bwMode="auto">
          <a:xfrm>
            <a:off x="6308725" y="8712200"/>
            <a:ext cx="39687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326B35D-411A-4BB4-B9F7-5A9EC60D1816}" type="slidenum">
              <a:rPr lang="ru-RU" sz="1200" b="1">
                <a:solidFill>
                  <a:srgbClr val="000000"/>
                </a:solidFill>
              </a:rPr>
              <a:pPr algn="ctr">
                <a:spcBef>
                  <a:spcPts val="75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0" y="0"/>
            <a:ext cx="6858000" cy="902428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500" b="1" dirty="0">
              <a:solidFill>
                <a:srgbClr val="FFFFFF"/>
              </a:solidFill>
            </a:endParaRPr>
          </a:p>
          <a:p>
            <a:pPr lvl="0"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 Е Г У Л Ь Д Е Т С К И Й  Р А Й О Н»</a:t>
            </a:r>
            <a:endParaRPr lang="ru-RU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928" y="6516216"/>
            <a:ext cx="2869088" cy="219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37" y="6516216"/>
            <a:ext cx="3006154" cy="214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ext Box 2"/>
          <p:cNvSpPr txBox="1">
            <a:spLocks noChangeArrowheads="1"/>
          </p:cNvSpPr>
          <p:nvPr/>
        </p:nvSpPr>
        <p:spPr bwMode="auto">
          <a:xfrm rot="-5400000">
            <a:off x="-3964781" y="4720431"/>
            <a:ext cx="8388350" cy="458788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FFFF"/>
                </a:solidFill>
              </a:rPr>
              <a:t>          Качество жизни </a:t>
            </a:r>
          </a:p>
        </p:txBody>
      </p:sp>
      <p:sp>
        <p:nvSpPr>
          <p:cNvPr id="196612" name="Text Box 6"/>
          <p:cNvSpPr txBox="1">
            <a:spLocks noChangeArrowheads="1"/>
          </p:cNvSpPr>
          <p:nvPr/>
        </p:nvSpPr>
        <p:spPr bwMode="auto">
          <a:xfrm>
            <a:off x="6461125" y="8869363"/>
            <a:ext cx="39687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BDF7A27-688C-4B38-8F98-3089D35B8DBA}" type="slidenum">
              <a:rPr lang="ru-RU" sz="1200" b="1">
                <a:solidFill>
                  <a:srgbClr val="000000"/>
                </a:solidFill>
              </a:rPr>
              <a:pPr algn="ctr">
                <a:spcBef>
                  <a:spcPts val="75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0" y="0"/>
            <a:ext cx="6858000" cy="902428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500" b="1" dirty="0">
              <a:solidFill>
                <a:srgbClr val="FFFFFF"/>
              </a:solidFill>
            </a:endParaRPr>
          </a:p>
          <a:p>
            <a:pPr lvl="0"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 Е Г У Л Ь Д Е Т С К И Й  Р А Й О Н»</a:t>
            </a:r>
            <a:endParaRPr lang="ru-RU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8680" y="1043608"/>
            <a:ext cx="6192688" cy="4821700"/>
          </a:xfrm>
          <a:prstGeom prst="roundRect">
            <a:avLst>
              <a:gd name="adj" fmla="val 11647"/>
            </a:avLst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>
            <a:glow rad="228600">
              <a:srgbClr val="419D41">
                <a:alpha val="40000"/>
              </a:srgbClr>
            </a:glo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Дошкольное </a:t>
            </a: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образование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00" b="0" i="0" u="none" strike="noStrike" kern="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indent="457200" algn="just"/>
            <a:r>
              <a:rPr lang="ru-RU" sz="14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Тегульдетском районе дошкольное образование предоставляют 7 образовательных организаций. Из них: дошкольные образовательные организации – 1, общеобразовательные организации – 6.</a:t>
            </a:r>
          </a:p>
          <a:p>
            <a:pPr indent="457200" algn="just"/>
            <a:r>
              <a:rPr lang="ru-RU" sz="14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МКДОУ детский сад общеразвивающего вида «Ромашка» среднегодовая численность детей составила 129 детей. На 1 декабря 2018 года детский сад посещали 127 детей; группы кратковременного пребывания в общеобразовательных организациях – 26 детей ; группы полного дня – 119 детей; группы кратковременного пребывания в МКОУ ДО ДДТ  - 21 ребёнок. Таким образом,  дошкольным образованием  были охвачены 272 ребенка. Это составило 52,8%  от численности детей дошкольного возраста от 1 года до 7 лет.</a:t>
            </a:r>
          </a:p>
          <a:p>
            <a:pPr indent="457200" algn="just"/>
            <a:r>
              <a:rPr lang="ru-RU" sz="14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Дошкольная ступень обучения полностью укомплектована педагогическими кадрами. </a:t>
            </a:r>
          </a:p>
          <a:p>
            <a:pPr indent="457200" algn="just"/>
            <a:r>
              <a:rPr lang="ru-RU" sz="14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конец 2018 года в очереди в детский сад стоял 61 ребенок от 0 до 7 лет. Актуальная очередь -  4 человека.</a:t>
            </a:r>
            <a:endParaRPr lang="ru-RU" sz="14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Documents and Settings\Эконом\Мои документы\ПАСПОРТ\ПАСПОРТ 2017\IMG_71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56" y="6072198"/>
            <a:ext cx="3219450" cy="214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Рисунок 7" descr="C:\Documents and Settings\Эконом\Мои документы\ПАСПОРТ\ПАСПОРТ 2017\IMG_716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8" y="7447000"/>
            <a:ext cx="2543175" cy="16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9" name="Рисунок 8" descr="C:\Documents and Settings\Эконом\Мои документы\ПАСПОРТ\ПАСПОРТ 2017\Копия (2) IMG_715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66" y="6000760"/>
            <a:ext cx="235745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ext Box 2"/>
          <p:cNvSpPr txBox="1">
            <a:spLocks noChangeArrowheads="1"/>
          </p:cNvSpPr>
          <p:nvPr/>
        </p:nvSpPr>
        <p:spPr bwMode="auto">
          <a:xfrm rot="-5400000">
            <a:off x="-3964781" y="4720431"/>
            <a:ext cx="8388350" cy="458788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FFFF"/>
                </a:solidFill>
              </a:rPr>
              <a:t>          Качество жизни </a:t>
            </a:r>
          </a:p>
        </p:txBody>
      </p:sp>
      <p:sp>
        <p:nvSpPr>
          <p:cNvPr id="196612" name="Text Box 6"/>
          <p:cNvSpPr txBox="1">
            <a:spLocks noChangeArrowheads="1"/>
          </p:cNvSpPr>
          <p:nvPr/>
        </p:nvSpPr>
        <p:spPr bwMode="auto">
          <a:xfrm>
            <a:off x="6461125" y="8869363"/>
            <a:ext cx="39687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BDF7A27-688C-4B38-8F98-3089D35B8DBA}" type="slidenum">
              <a:rPr lang="ru-RU" sz="1200" b="1">
                <a:solidFill>
                  <a:srgbClr val="000000"/>
                </a:solidFill>
              </a:rPr>
              <a:pPr algn="ctr">
                <a:spcBef>
                  <a:spcPts val="75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22</a:t>
            </a:fld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0" y="0"/>
            <a:ext cx="6858000" cy="902428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500" b="1" dirty="0">
              <a:solidFill>
                <a:srgbClr val="FFFFFF"/>
              </a:solidFill>
            </a:endParaRPr>
          </a:p>
          <a:p>
            <a:pPr lvl="0"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 Е Г У Л Ь Д Е Т С К И Й  Р А Й О Н»</a:t>
            </a:r>
            <a:endParaRPr lang="ru-RU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8789" y="969838"/>
            <a:ext cx="6282579" cy="4250234"/>
          </a:xfrm>
          <a:prstGeom prst="roundRect">
            <a:avLst>
              <a:gd name="adj" fmla="val 11647"/>
            </a:avLst>
          </a:prstGeom>
          <a:solidFill>
            <a:srgbClr val="F0F4DC"/>
          </a:solidFill>
          <a:ln w="25400" cap="flat" cmpd="sng" algn="ctr">
            <a:noFill/>
            <a:prstDash val="solid"/>
          </a:ln>
          <a:effectLst>
            <a:glow rad="228600">
              <a:srgbClr val="419D41">
                <a:alpha val="40000"/>
              </a:srgbClr>
            </a:glo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Дошкольное образование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Средняя наполняемость групп в муниципальных дошкольных образовательных организациях – </a:t>
            </a: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21,1 </a:t>
            </a:r>
            <a:r>
              <a:rPr lang="ru-RU" altLang="ru-RU" sz="1400" kern="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ребёнок</a:t>
            </a: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ru-RU" altLang="ru-RU" sz="1400" b="0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 всех образовательных учреждениях дошкольного образования в штатном режиме реализуются федеральные государственные образовательные стандарты.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Родительская плата за содержание (присмотр и уход) ребенка в детском саду составляет  </a:t>
            </a: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100 рублей </a:t>
            </a: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</a:t>
            </a: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день.</a:t>
            </a:r>
            <a:endParaRPr kumimoji="0" lang="ru-RU" altLang="ru-RU" sz="1400" b="0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Количество работников в дошкольном образовании составляет </a:t>
            </a: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32 человека, </a:t>
            </a: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из них педагогических работников - </a:t>
            </a: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11 человек. </a:t>
            </a: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Средний возраст педагогов  дошкольных образовательных учреждений составляет </a:t>
            </a: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46 лет</a:t>
            </a: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Численность педагогических работников дошкольного образования, имеющих первую и высшую квалификационную категории – </a:t>
            </a: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</a:t>
            </a: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человек, что составляет </a:t>
            </a:r>
            <a:r>
              <a:rPr lang="ru-RU" altLang="ru-RU" sz="1400" kern="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81,8</a:t>
            </a: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% </a:t>
            </a: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 общей численности педагогических работников ДОУ.  Курсы повышения </a:t>
            </a: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квалификации в 2018 году </a:t>
            </a: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прошли </a:t>
            </a:r>
            <a:r>
              <a:rPr lang="ru-RU" altLang="ru-RU" sz="1400" kern="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(22%) педагога.   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3714" y="5364088"/>
            <a:ext cx="6165848" cy="720080"/>
          </a:xfrm>
          <a:prstGeom prst="roundRect">
            <a:avLst>
              <a:gd name="adj" fmla="val 11647"/>
            </a:avLst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>
            <a:glow rad="228600">
              <a:srgbClr val="419D41">
                <a:alpha val="40000"/>
              </a:srgbClr>
            </a:glow>
          </a:effectLst>
        </p:spPr>
        <p:txBody>
          <a:bodyPr anchor="ctr"/>
          <a:lstStyle/>
          <a:p>
            <a:pPr marL="45720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Удовлетворенность населения качеством</a:t>
            </a:r>
          </a:p>
          <a:p>
            <a:pPr marL="45720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дошкольного образования </a:t>
            </a:r>
            <a:r>
              <a:rPr lang="ru-RU" sz="1600" b="1" kern="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составила 38,1% </a:t>
            </a:r>
          </a:p>
          <a:p>
            <a:pPr marL="45720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(в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2017 г.- 59,4%) 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Скругленная прямоугольная выноска 13"/>
          <p:cNvSpPr>
            <a:spLocks noChangeArrowheads="1"/>
          </p:cNvSpPr>
          <p:nvPr/>
        </p:nvSpPr>
        <p:spPr bwMode="auto">
          <a:xfrm>
            <a:off x="613659" y="8077201"/>
            <a:ext cx="6043636" cy="792162"/>
          </a:xfrm>
          <a:prstGeom prst="wedgeRoundRectCallout">
            <a:avLst>
              <a:gd name="adj1" fmla="val -20194"/>
              <a:gd name="adj2" fmla="val 42514"/>
              <a:gd name="adj3" fmla="val 16667"/>
            </a:avLst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>
            <a:glow rad="228600">
              <a:srgbClr val="419D41">
                <a:alpha val="40000"/>
              </a:srgbClr>
            </a:glo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Средняя заработная плата </a:t>
            </a:r>
            <a:r>
              <a:rPr lang="ru-RU" altLang="ru-RU" sz="1600" b="1" kern="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основных</a:t>
            </a: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педагогических работников </a:t>
            </a: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дошкольного образования по итогам </a:t>
            </a: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2018 </a:t>
            </a: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года  </a:t>
            </a: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составила</a:t>
            </a:r>
            <a:r>
              <a:rPr kumimoji="0" lang="ru-RU" altLang="ru-RU" sz="1600" b="1" i="0" u="none" strike="noStrike" kern="0" cap="none" spc="0" normalizeH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600" b="1" kern="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39629,5</a:t>
            </a:r>
            <a:r>
              <a:rPr lang="ru-RU" altLang="ru-RU" sz="1600" b="1" kern="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рублей</a:t>
            </a:r>
            <a:endParaRPr kumimoji="0" lang="ru-RU" altLang="ru-RU" sz="1600" b="1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2" name="Рисунок 11" descr="C:\Documents and Settings\Эконом\Мои документы\ПАСПОРТ\ПАСПОРТ 2017\Копия IMG_717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6228184"/>
            <a:ext cx="3071834" cy="170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3" name="Рисунок 12" descr="C:\Documents and Settings\Эконом\Мои документы\ПАСПОРТ\ПАСПОРТ 2017\Копия предшкола 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42" y="6228184"/>
            <a:ext cx="2928958" cy="170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283995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1"/>
          <p:cNvSpPr>
            <a:spLocks noChangeArrowheads="1"/>
          </p:cNvSpPr>
          <p:nvPr/>
        </p:nvSpPr>
        <p:spPr bwMode="auto">
          <a:xfrm>
            <a:off x="2428875" y="1214438"/>
            <a:ext cx="21971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sp>
        <p:nvSpPr>
          <p:cNvPr id="196610" name="Text Box 2"/>
          <p:cNvSpPr txBox="1">
            <a:spLocks noChangeArrowheads="1"/>
          </p:cNvSpPr>
          <p:nvPr/>
        </p:nvSpPr>
        <p:spPr bwMode="auto">
          <a:xfrm rot="-5400000">
            <a:off x="-3964781" y="4720431"/>
            <a:ext cx="8388350" cy="458788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FFFF"/>
                </a:solidFill>
              </a:rPr>
              <a:t>          Качество жизни </a:t>
            </a:r>
          </a:p>
        </p:txBody>
      </p:sp>
      <p:sp>
        <p:nvSpPr>
          <p:cNvPr id="196612" name="Text Box 6"/>
          <p:cNvSpPr txBox="1">
            <a:spLocks noChangeArrowheads="1"/>
          </p:cNvSpPr>
          <p:nvPr/>
        </p:nvSpPr>
        <p:spPr bwMode="auto">
          <a:xfrm>
            <a:off x="6461125" y="8869363"/>
            <a:ext cx="39687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BDF7A27-688C-4B38-8F98-3089D35B8DBA}" type="slidenum">
              <a:rPr lang="ru-RU" sz="1200" b="1">
                <a:solidFill>
                  <a:srgbClr val="000000"/>
                </a:solidFill>
              </a:rPr>
              <a:pPr algn="ctr">
                <a:spcBef>
                  <a:spcPts val="75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23</a:t>
            </a:fld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0" y="0"/>
            <a:ext cx="6858000" cy="902428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500" b="1" dirty="0">
              <a:solidFill>
                <a:srgbClr val="FFFFFF"/>
              </a:solidFill>
            </a:endParaRPr>
          </a:p>
          <a:p>
            <a:pPr lvl="0"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 Е Г У Л Ь Д Е Т С К И Й  Р А Й О Н»</a:t>
            </a:r>
            <a:endParaRPr lang="ru-RU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8680" y="1043608"/>
            <a:ext cx="6110882" cy="3168352"/>
          </a:xfrm>
          <a:prstGeom prst="roundRect">
            <a:avLst>
              <a:gd name="adj" fmla="val 11647"/>
            </a:avLst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>
            <a:glow rad="228600">
              <a:srgbClr val="419D41">
                <a:alpha val="40000"/>
              </a:srgbClr>
            </a:glo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Общее образование</a:t>
            </a:r>
            <a:endParaRPr kumimoji="0" lang="ru-RU" alt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indent="457200" algn="just"/>
            <a:endParaRPr lang="ru-RU" sz="1500" b="1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5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</a:t>
            </a:r>
            <a:r>
              <a:rPr lang="ru-RU" sz="15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образования</a:t>
            </a:r>
            <a:r>
              <a:rPr lang="ru-RU" sz="15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представляют восемь общеобразовательных организаций, из них:</a:t>
            </a:r>
          </a:p>
          <a:p>
            <a:pPr indent="457200" algn="just"/>
            <a:r>
              <a:rPr lang="ru-RU" sz="15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средние общеобразовательные школы  -  </a:t>
            </a:r>
            <a:r>
              <a:rPr lang="ru-RU" sz="15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897 </a:t>
            </a:r>
            <a:r>
              <a:rPr lang="ru-RU" sz="15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обучающихся;</a:t>
            </a:r>
          </a:p>
          <a:p>
            <a:pPr indent="457200" algn="just"/>
            <a:r>
              <a:rPr lang="ru-RU" sz="15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основные общеобразовательные школы  - 48 обучающийся;</a:t>
            </a:r>
          </a:p>
          <a:p>
            <a:pPr indent="457200" algn="just"/>
            <a:r>
              <a:rPr lang="ru-RU" sz="15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начальные общеобразовательные школы  - </a:t>
            </a:r>
            <a:r>
              <a:rPr lang="ru-RU" sz="15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15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ru-RU" sz="15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15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двух начальных школ одна (МКОУ «</a:t>
            </a:r>
            <a:r>
              <a:rPr lang="ru-RU" sz="1500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Покровоярская</a:t>
            </a:r>
            <a:r>
              <a:rPr lang="ru-RU" sz="15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НОШ») находится в стадии ликвидации.</a:t>
            </a:r>
            <a:endParaRPr lang="ru-RU" sz="15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5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 полностью обеспечен  местами в образовательных учреждениях. 	Численность  обучающихся  на протяжении  последних </a:t>
            </a:r>
            <a:r>
              <a:rPr lang="ru-RU" sz="15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пяти </a:t>
            </a:r>
            <a:r>
              <a:rPr lang="ru-RU" sz="15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остаётся стабильной. В </a:t>
            </a:r>
            <a:r>
              <a:rPr lang="ru-RU" sz="15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5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она составила </a:t>
            </a:r>
            <a:r>
              <a:rPr lang="ru-RU" sz="15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954 человека.</a:t>
            </a:r>
          </a:p>
          <a:p>
            <a:pPr indent="457200" algn="just"/>
            <a:endParaRPr lang="ru-RU" sz="15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8681" y="4499992"/>
            <a:ext cx="6110882" cy="720080"/>
          </a:xfrm>
          <a:prstGeom prst="roundRect">
            <a:avLst>
              <a:gd name="adj" fmla="val 11647"/>
            </a:avLst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>
            <a:glow rad="228600">
              <a:srgbClr val="419D41">
                <a:alpha val="40000"/>
              </a:srgbClr>
            </a:glo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Удовлетворенность населения качеством общего образования </a:t>
            </a:r>
            <a:r>
              <a:rPr lang="ru-RU" sz="1600" b="1" kern="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составила 39,4% (в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2017 г. -60,0%)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0075" y="7898839"/>
            <a:ext cx="6068094" cy="936104"/>
          </a:xfrm>
          <a:prstGeom prst="roundRect">
            <a:avLst>
              <a:gd name="adj" fmla="val 11647"/>
            </a:avLst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>
            <a:glow rad="228600">
              <a:srgbClr val="419D41">
                <a:alpha val="40000"/>
              </a:srgbClr>
            </a:glo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600" b="1" kern="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Затраты на общее образование в расчете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600" b="1" kern="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 1 обучающегося составили: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600" b="1" kern="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в 2016 – </a:t>
            </a:r>
            <a:r>
              <a:rPr lang="ru-RU" altLang="ru-RU" sz="1600" b="1" kern="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133,742 </a:t>
            </a:r>
            <a:r>
              <a:rPr lang="ru-RU" altLang="ru-RU" sz="1600" b="1" kern="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1600" b="1" kern="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altLang="ru-RU" sz="1600" b="1" kern="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в 2017 – </a:t>
            </a:r>
            <a:r>
              <a:rPr lang="ru-RU" altLang="ru-RU" sz="1600" b="1" kern="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147,623 </a:t>
            </a:r>
            <a:r>
              <a:rPr lang="ru-RU" altLang="ru-RU" sz="1600" b="1" kern="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1600" b="1" kern="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 рублей, в 2018 – 153,527 тыс. рублей</a:t>
            </a:r>
            <a:endParaRPr lang="ru-RU" altLang="ru-RU" sz="1600" b="1" kern="0" dirty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Documents and Settings\Эконом\Мои документы\ПАСПОРТ\ПАСПОРТ 2017\школа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754" y="5436096"/>
            <a:ext cx="2928958" cy="223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1" name="Рисунок 10" descr="C:\Documents and Settings\Эконом\Мои документы\ПАСПОРТ\ПАСПОРТ 2017\тсош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6017" y="5292080"/>
            <a:ext cx="3363939" cy="238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30286347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1"/>
          <p:cNvSpPr>
            <a:spLocks noChangeArrowheads="1"/>
          </p:cNvSpPr>
          <p:nvPr/>
        </p:nvSpPr>
        <p:spPr bwMode="auto">
          <a:xfrm>
            <a:off x="2428875" y="1214438"/>
            <a:ext cx="21971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sp>
        <p:nvSpPr>
          <p:cNvPr id="196610" name="Text Box 2"/>
          <p:cNvSpPr txBox="1">
            <a:spLocks noChangeArrowheads="1"/>
          </p:cNvSpPr>
          <p:nvPr/>
        </p:nvSpPr>
        <p:spPr bwMode="auto">
          <a:xfrm rot="-5400000">
            <a:off x="-3964781" y="4720431"/>
            <a:ext cx="8388350" cy="458788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FFFF"/>
                </a:solidFill>
              </a:rPr>
              <a:t>          Качество жизни </a:t>
            </a:r>
          </a:p>
        </p:txBody>
      </p:sp>
      <p:sp>
        <p:nvSpPr>
          <p:cNvPr id="196612" name="Text Box 6"/>
          <p:cNvSpPr txBox="1">
            <a:spLocks noChangeArrowheads="1"/>
          </p:cNvSpPr>
          <p:nvPr/>
        </p:nvSpPr>
        <p:spPr bwMode="auto">
          <a:xfrm>
            <a:off x="6461125" y="8869363"/>
            <a:ext cx="39687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BDF7A27-688C-4B38-8F98-3089D35B8DBA}" type="slidenum">
              <a:rPr lang="ru-RU" sz="1200" b="1">
                <a:solidFill>
                  <a:srgbClr val="000000"/>
                </a:solidFill>
              </a:rPr>
              <a:pPr algn="ctr">
                <a:spcBef>
                  <a:spcPts val="75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24</a:t>
            </a:fld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0" y="0"/>
            <a:ext cx="6858000" cy="902428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500" b="1" dirty="0">
              <a:solidFill>
                <a:srgbClr val="FFFFFF"/>
              </a:solidFill>
            </a:endParaRPr>
          </a:p>
          <a:p>
            <a:pPr lvl="0"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 Е Г У Л Ь Д Е Т С К И Й  Р А Й О Н»</a:t>
            </a:r>
            <a:endParaRPr lang="ru-RU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8680" y="1043608"/>
            <a:ext cx="6110882" cy="4968552"/>
          </a:xfrm>
          <a:prstGeom prst="roundRect">
            <a:avLst>
              <a:gd name="adj" fmla="val 11647"/>
            </a:avLst>
          </a:prstGeom>
          <a:solidFill>
            <a:srgbClr val="F0F4DC"/>
          </a:solidFill>
          <a:ln w="25400" cap="flat" cmpd="sng" algn="ctr">
            <a:noFill/>
            <a:prstDash val="solid"/>
          </a:ln>
          <a:effectLst>
            <a:glow rad="228600">
              <a:srgbClr val="419D41">
                <a:alpha val="40000"/>
              </a:srgbClr>
            </a:glo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Общее образование</a:t>
            </a:r>
            <a:endParaRPr kumimoji="0" lang="ru-RU" alt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indent="457200" algn="just"/>
            <a:endParaRPr lang="ru-RU" sz="1500" b="1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74625" algn="just" defTabSz="914400">
              <a:defRPr/>
            </a:pPr>
            <a:r>
              <a:rPr lang="en-US" altLang="ru-RU" sz="1400" dirty="0">
                <a:solidFill>
                  <a:srgbClr val="C0504D">
                    <a:lumMod val="50000"/>
                  </a:srgbClr>
                </a:solidFill>
                <a:latin typeface="Calibri"/>
                <a:cs typeface="+mn-cs"/>
              </a:rPr>
              <a:t> </a:t>
            </a:r>
            <a:r>
              <a:rPr lang="ru-RU" altLang="ru-RU" sz="14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 2018 году в </a:t>
            </a:r>
            <a:r>
              <a:rPr lang="ru-RU" altLang="ru-RU" sz="140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Тегульдетском  </a:t>
            </a:r>
            <a:r>
              <a:rPr lang="ru-RU" altLang="ru-RU" sz="14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районе в ЕГЭ приняло участие </a:t>
            </a:r>
            <a:r>
              <a:rPr lang="ru-RU" altLang="ru-RU" sz="140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ru-RU" altLang="ru-RU" sz="14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участников. </a:t>
            </a:r>
            <a:r>
              <a:rPr lang="ru-RU" altLang="ru-RU" sz="140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Три выпускника сдавали государственную итоговую аттестацию в форме государственного выпускного экзамена.  </a:t>
            </a:r>
            <a:endParaRPr lang="ru-RU" altLang="ru-RU" sz="1400" dirty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174625" algn="just" defTabSz="914400">
              <a:defRPr/>
            </a:pPr>
            <a:r>
              <a:rPr lang="ru-RU" altLang="ru-RU" sz="140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40 выпускников </a:t>
            </a:r>
            <a:r>
              <a:rPr lang="ru-RU" altLang="ru-RU" sz="14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получили аттестаты о среднем общем образовании, в том </a:t>
            </a:r>
            <a:r>
              <a:rPr lang="ru-RU" altLang="ru-RU" sz="140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числе, </a:t>
            </a:r>
            <a:r>
              <a:rPr lang="ru-RU" altLang="ru-RU" sz="14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окончили школу с медалью (федеральная) за особые успехи в учении </a:t>
            </a:r>
            <a:r>
              <a:rPr lang="ru-RU" altLang="ru-RU" sz="140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3 выпускников.</a:t>
            </a:r>
            <a:endParaRPr lang="ru-RU" altLang="ru-RU" sz="1400" dirty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>
              <a:defRPr/>
            </a:pPr>
            <a:r>
              <a:rPr lang="en-US" altLang="ru-RU" sz="14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sz="14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 государственной итоговой аттестации для выпускников основного общего образования в форме ОГЭ по русскому языку и математике приняли участие  </a:t>
            </a:r>
            <a:r>
              <a:rPr lang="ru-RU" altLang="ru-RU" sz="140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61 человек, </a:t>
            </a:r>
            <a:r>
              <a:rPr lang="ru-RU" altLang="ru-RU" sz="14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 форме ГВЭ сдавали </a:t>
            </a:r>
            <a:r>
              <a:rPr lang="ru-RU" altLang="ru-RU" sz="140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13 выпускников.</a:t>
            </a:r>
            <a:endParaRPr lang="ru-RU" altLang="ru-RU" sz="1400" dirty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>
              <a:defRPr/>
            </a:pPr>
            <a:r>
              <a:rPr lang="en-US" altLang="ru-RU" sz="14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sz="14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Численность педагогических работников общеобразовательных учреждений </a:t>
            </a:r>
            <a:r>
              <a:rPr lang="ru-RU" altLang="ru-RU" sz="140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 1 декабря 2018 года </a:t>
            </a:r>
            <a:r>
              <a:rPr lang="ru-RU" altLang="ru-RU" sz="14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составляет </a:t>
            </a:r>
            <a:r>
              <a:rPr lang="ru-RU" altLang="ru-RU" sz="140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107 человек (основных работников  101 человек и 46 внешних совместителя), </a:t>
            </a:r>
            <a:r>
              <a:rPr lang="ru-RU" altLang="ru-RU" sz="14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из них: женщин </a:t>
            </a:r>
            <a:r>
              <a:rPr lang="ru-RU" altLang="ru-RU" sz="140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91 чел</a:t>
            </a:r>
            <a:r>
              <a:rPr lang="ru-RU" altLang="ru-RU" sz="14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 (85%); мужчин </a:t>
            </a:r>
            <a:r>
              <a:rPr lang="ru-RU" altLang="ru-RU" sz="140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altLang="ru-RU" sz="14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(15%). Средний возраст педагогов общеобразовательных учреждений  составляет </a:t>
            </a:r>
            <a:r>
              <a:rPr lang="ru-RU" altLang="ru-RU" sz="140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41 год.</a:t>
            </a:r>
            <a:endParaRPr lang="ru-RU" altLang="ru-RU" sz="1400" dirty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>
              <a:defRPr/>
            </a:pPr>
            <a:r>
              <a:rPr lang="en-US" altLang="ru-RU" sz="14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sz="14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Количество педагогических работников общего  образования, имеющих первую и высшую квалификационную категории – </a:t>
            </a:r>
            <a:r>
              <a:rPr lang="ru-RU" altLang="ru-RU" sz="140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39 </a:t>
            </a:r>
            <a:r>
              <a:rPr lang="ru-RU" altLang="ru-RU" sz="14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человек, что составляет </a:t>
            </a:r>
            <a:r>
              <a:rPr lang="ru-RU" altLang="ru-RU" sz="140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38,6 </a:t>
            </a:r>
            <a:r>
              <a:rPr lang="ru-RU" altLang="ru-RU" sz="14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% от общей численности педагогических работников. Курсы повышения квалификации прошли  </a:t>
            </a:r>
            <a:r>
              <a:rPr lang="ru-RU" altLang="ru-RU" sz="140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23 (22,7%) </a:t>
            </a:r>
            <a:r>
              <a:rPr lang="ru-RU" altLang="ru-RU" sz="14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педагогических работников общеобразовательных </a:t>
            </a:r>
            <a:r>
              <a:rPr lang="ru-RU" altLang="ru-RU" sz="140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учреждений.</a:t>
            </a:r>
            <a:endParaRPr lang="ru-RU" altLang="ru-RU" sz="1400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8681" y="8100392"/>
            <a:ext cx="6125170" cy="864096"/>
          </a:xfrm>
          <a:prstGeom prst="roundRect">
            <a:avLst>
              <a:gd name="adj" fmla="val 11647"/>
            </a:avLst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>
            <a:glow rad="228600">
              <a:srgbClr val="419D41">
                <a:alpha val="40000"/>
              </a:srgbClr>
            </a:glo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Средняя заработная плата по педагогическим работникам  общеобразовательных организаций общего образования по итогам </a:t>
            </a: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2018 </a:t>
            </a: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года составила  </a:t>
            </a:r>
            <a:r>
              <a:rPr kumimoji="0" lang="ru-RU" altLang="ru-RU" sz="1600" b="1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kern="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46389,10</a:t>
            </a:r>
            <a:r>
              <a:rPr kumimoji="0" lang="ru-RU" altLang="ru-RU" sz="1600" b="1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рубля</a:t>
            </a:r>
            <a:endParaRPr kumimoji="0" lang="ru-RU" altLang="ru-RU" sz="1600" b="1" strike="noStrike" kern="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Documents and Settings\Эконом\Мои документы\ПАСПОРТ\ПАСПОРТ 2017\Beregaevskaja_shkol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6987" y="6084168"/>
            <a:ext cx="343071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Рисунок 9" descr="C:\Documents and Settings\Эконом\Мои документы\ПАСПОРТ\ПАСПОРТ 2017\cropped-cropped-1111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771" y="6084168"/>
            <a:ext cx="309882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805049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ext Box 2"/>
          <p:cNvSpPr txBox="1">
            <a:spLocks noChangeArrowheads="1"/>
          </p:cNvSpPr>
          <p:nvPr/>
        </p:nvSpPr>
        <p:spPr bwMode="auto">
          <a:xfrm rot="-5400000">
            <a:off x="-3964781" y="4720431"/>
            <a:ext cx="8388350" cy="458788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FFFF"/>
                </a:solidFill>
              </a:rPr>
              <a:t>          Качество жизни </a:t>
            </a:r>
          </a:p>
        </p:txBody>
      </p:sp>
      <p:sp>
        <p:nvSpPr>
          <p:cNvPr id="196612" name="Text Box 6"/>
          <p:cNvSpPr txBox="1">
            <a:spLocks noChangeArrowheads="1"/>
          </p:cNvSpPr>
          <p:nvPr/>
        </p:nvSpPr>
        <p:spPr bwMode="auto">
          <a:xfrm>
            <a:off x="6461125" y="8869363"/>
            <a:ext cx="39687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BDF7A27-688C-4B38-8F98-3089D35B8DBA}" type="slidenum">
              <a:rPr lang="ru-RU" sz="1200" b="1">
                <a:solidFill>
                  <a:srgbClr val="000000"/>
                </a:solidFill>
              </a:rPr>
              <a:pPr algn="ctr">
                <a:spcBef>
                  <a:spcPts val="75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25</a:t>
            </a:fld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0" y="0"/>
            <a:ext cx="6858000" cy="902428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500" b="1" dirty="0">
              <a:solidFill>
                <a:srgbClr val="FFFFFF"/>
              </a:solidFill>
            </a:endParaRPr>
          </a:p>
          <a:p>
            <a:pPr lvl="0"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 Е Г У Л Ь Д Е Т С К И Й  Р А Й О Н»</a:t>
            </a:r>
            <a:endParaRPr lang="ru-RU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0688" y="1043609"/>
            <a:ext cx="6038874" cy="4323754"/>
          </a:xfrm>
          <a:prstGeom prst="roundRect">
            <a:avLst>
              <a:gd name="adj" fmla="val 11647"/>
            </a:avLst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>
            <a:glow rad="228600">
              <a:srgbClr val="419D41">
                <a:alpha val="40000"/>
              </a:srgbClr>
            </a:glo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Дополнительное  образование</a:t>
            </a:r>
          </a:p>
          <a:p>
            <a:pPr indent="457200" algn="just"/>
            <a:r>
              <a:rPr lang="ru-RU" sz="14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14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</a:t>
            </a:r>
            <a:r>
              <a:rPr lang="ru-RU" sz="14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Тегульдетского </a:t>
            </a:r>
            <a:r>
              <a:rPr lang="ru-RU" sz="14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района, </a:t>
            </a:r>
            <a:r>
              <a:rPr lang="ru-RU" sz="14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представлена </a:t>
            </a:r>
            <a:r>
              <a:rPr lang="ru-RU" sz="14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двумя учреждениями дополнительного </a:t>
            </a:r>
            <a:r>
              <a:rPr lang="ru-RU" sz="14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детей, подведомственных системе образования - </a:t>
            </a:r>
            <a:r>
              <a:rPr lang="ru-RU" sz="14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МКУДО «Дом детского творчества» и МКУДО «Детско-юношеская спортивная школа</a:t>
            </a:r>
            <a:r>
              <a:rPr lang="ru-RU" sz="14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»,.  </a:t>
            </a:r>
            <a:r>
              <a:rPr lang="ru-RU" sz="14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 детей дополнительным образованием в районе </a:t>
            </a:r>
            <a:r>
              <a:rPr lang="ru-RU" sz="14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01 декабря 2018 года составляет в МКУДО «Дом детского творчества» 20 %, в  МКУДО «Детско-юношеская спортивная школа» 16%. </a:t>
            </a:r>
            <a:endParaRPr lang="ru-RU" sz="14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263" algn="just"/>
            <a:r>
              <a:rPr lang="ru-RU" sz="1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МКУ ДО «ДДТ» посещают 232 ребенка, реализуются 10  программ по 5 направлениям: техническая, </a:t>
            </a:r>
            <a:r>
              <a:rPr lang="ru-RU" sz="14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естественно-научная</a:t>
            </a:r>
            <a:r>
              <a:rPr lang="ru-RU" sz="1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, художественная, физкультурно-спортивная, социально-педагогическая. Воспитанники из творческих объединений МКУ ДО «Дом детского творчества» приняли участие более чем в ста конкурсах различного уровня. Среди них такие региональные конкурсы как «Золотые ступени», «Радуга творчества», «Радуга танца», «Область творчества», Всероссийский конкурс «Солнечный круг», Международный конкурс «Сибирь зажигает звезды» и многие другие.</a:t>
            </a:r>
          </a:p>
          <a:p>
            <a:pPr algn="just"/>
            <a:r>
              <a:rPr lang="ru-RU" sz="1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	Численность педагогических работников МКУ ДО «ДДТ» составляет 6 человек, из них 2 имеют  1 квалификационную категорию и высшую квалификационную категорию. </a:t>
            </a:r>
          </a:p>
          <a:p>
            <a:pPr indent="457200" algn="just"/>
            <a:endParaRPr lang="ru-RU" sz="14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endParaRPr kumimoji="0" lang="ru-RU" altLang="ru-RU" sz="1400" b="0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Рисунок 8" descr="C:\Documents and Settings\Эконом\Мои документы\ПАСПОРТ\ПАСПОРТ 2017\IMG_20180803_1627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80" y="5868144"/>
            <a:ext cx="24860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Рисунок 9" descr="C:\Documents and Settings\Эконом\Мои документы\ПАСПОРТ\ПАСПОРТ 2017\IMG_20180803_16233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6918" y="5553978"/>
            <a:ext cx="195264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1" name="Рисунок 10" descr="C:\Documents and Settings\Эконом\Мои документы\ПАСПОРТ\ПАСПОРТ 2017\IMG_20180803_16225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4616" y="5653102"/>
            <a:ext cx="17430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2" name="Рисунок 11" descr="C:\Documents and Settings\Эконом\Мои документы\ПАСПОРТ\ПАСПОРТ 2017\IMG_20180803_16131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46" y="6643702"/>
            <a:ext cx="20002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571480" y="8001024"/>
            <a:ext cx="6038874" cy="864096"/>
          </a:xfrm>
          <a:prstGeom prst="roundRect">
            <a:avLst>
              <a:gd name="adj" fmla="val 11647"/>
            </a:avLst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>
            <a:glow rad="228600">
              <a:srgbClr val="419D41">
                <a:alpha val="40000"/>
              </a:srgbClr>
            </a:glo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600" b="1" kern="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Средняя заработная плата работников учреждений дополнительного образования детей  по итогам </a:t>
            </a:r>
            <a:r>
              <a:rPr lang="ru-RU" altLang="ru-RU" sz="1600" b="1" kern="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altLang="ru-RU" sz="1600" b="1" kern="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года составила   </a:t>
            </a:r>
            <a:r>
              <a:rPr lang="ru-RU" altLang="ru-RU" sz="1600" b="1" kern="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47319,4 рублей</a:t>
            </a:r>
            <a:endParaRPr lang="ru-RU" altLang="ru-RU" sz="1600" b="1" kern="0" dirty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76413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ext Box 2"/>
          <p:cNvSpPr txBox="1">
            <a:spLocks noChangeArrowheads="1"/>
          </p:cNvSpPr>
          <p:nvPr/>
        </p:nvSpPr>
        <p:spPr bwMode="auto">
          <a:xfrm rot="-5400000">
            <a:off x="-3964781" y="4720431"/>
            <a:ext cx="8388350" cy="458788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FFFF"/>
                </a:solidFill>
              </a:rPr>
              <a:t>          Качество жизни </a:t>
            </a:r>
          </a:p>
        </p:txBody>
      </p:sp>
      <p:sp>
        <p:nvSpPr>
          <p:cNvPr id="196612" name="Text Box 6"/>
          <p:cNvSpPr txBox="1">
            <a:spLocks noChangeArrowheads="1"/>
          </p:cNvSpPr>
          <p:nvPr/>
        </p:nvSpPr>
        <p:spPr bwMode="auto">
          <a:xfrm>
            <a:off x="6461125" y="8869363"/>
            <a:ext cx="39687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BDF7A27-688C-4B38-8F98-3089D35B8DBA}" type="slidenum">
              <a:rPr lang="ru-RU" sz="1200" b="1">
                <a:solidFill>
                  <a:srgbClr val="000000"/>
                </a:solidFill>
              </a:rPr>
              <a:pPr algn="ctr">
                <a:spcBef>
                  <a:spcPts val="75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26</a:t>
            </a:fld>
            <a:endParaRPr lang="ru-RU" sz="1200" b="1" dirty="0">
              <a:solidFill>
                <a:srgbClr val="000000"/>
              </a:solidFill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0" y="0"/>
            <a:ext cx="6858000" cy="902428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500" b="1" dirty="0">
              <a:solidFill>
                <a:srgbClr val="FFFFFF"/>
              </a:solidFill>
            </a:endParaRPr>
          </a:p>
          <a:p>
            <a:pPr lvl="0"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 Е Г У Л Ь Д Е Т С К И Й  Р А Й О Н»</a:t>
            </a:r>
            <a:endParaRPr lang="ru-RU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0688" y="1115617"/>
            <a:ext cx="6038874" cy="3168351"/>
          </a:xfrm>
          <a:prstGeom prst="roundRect">
            <a:avLst>
              <a:gd name="adj" fmla="val 11647"/>
            </a:avLst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>
            <a:glow rad="228600">
              <a:srgbClr val="419D41">
                <a:alpha val="40000"/>
              </a:srgbClr>
            </a:glo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sz="1400" b="1" kern="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sz="1400" b="1" kern="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Дополнительное  образование</a:t>
            </a:r>
          </a:p>
          <a:p>
            <a:pPr indent="363538" algn="just"/>
            <a:r>
              <a:rPr lang="ru-RU" sz="1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363538" algn="just"/>
            <a:r>
              <a:rPr lang="ru-RU" sz="1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 2018 году МКУ ДО «Тегульдетская ДЮСШ» посещают 185 детей, реализовывается 8 программ: русская лапта, настольный теннис, баскетбол, волейбол, лыжные гонки, самбо, фитнес аэробика, ОФП. Обучающиеся  участвовали в первенстве Томской области по зимнему </a:t>
            </a:r>
            <a:r>
              <a:rPr lang="ru-RU" sz="14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полиатлону</a:t>
            </a:r>
            <a:r>
              <a:rPr lang="ru-RU" sz="1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, лыжным гонкам, в региональной спартакиаде школьников по настольному теннису и другие. На областном уровне приняли участие 54 воспитанника, из них 20 призеров. На муниципальном уровне были проведены соревнования по баскетболу, настольному теннису, лыжным гонкам, зимнему </a:t>
            </a:r>
            <a:r>
              <a:rPr lang="ru-RU" sz="14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полиатлону</a:t>
            </a:r>
            <a:r>
              <a:rPr lang="ru-RU" sz="1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, легкой атлетике, в которых приняли участие 176 человек, из них 104 призера.</a:t>
            </a:r>
          </a:p>
          <a:p>
            <a:pPr indent="363538" algn="just"/>
            <a:r>
              <a:rPr lang="ru-RU" sz="1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Численность педагогических работников МКУ ДО «Тегульдетская ДЮСШ» составляет 5 человек. </a:t>
            </a:r>
          </a:p>
          <a:p>
            <a:pPr indent="363538" algn="just"/>
            <a:endParaRPr kumimoji="0" lang="ru-RU" alt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indent="363538" algn="just"/>
            <a:endParaRPr lang="ru-RU" altLang="ru-RU" sz="1400" kern="0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algn="just"/>
            <a:endParaRPr kumimoji="0" lang="ru-RU" alt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indent="363538" algn="just"/>
            <a:endParaRPr lang="ru-RU" altLang="ru-RU" sz="1400" kern="0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 algn="just"/>
            <a:endParaRPr kumimoji="0" lang="ru-RU" altLang="ru-RU" sz="1400" b="0" i="0" u="none" strike="noStrike" kern="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0688" y="8005267"/>
            <a:ext cx="6038874" cy="864096"/>
          </a:xfrm>
          <a:prstGeom prst="roundRect">
            <a:avLst>
              <a:gd name="adj" fmla="val 11647"/>
            </a:avLst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>
            <a:glow rad="228600">
              <a:srgbClr val="419D41">
                <a:alpha val="40000"/>
              </a:srgbClr>
            </a:glo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600" b="1" kern="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Средняя заработная плата работников учреждений дополнительного образования детей  по итогам </a:t>
            </a:r>
            <a:r>
              <a:rPr lang="ru-RU" altLang="ru-RU" sz="1600" b="1" kern="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altLang="ru-RU" sz="1600" b="1" kern="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года составила   </a:t>
            </a:r>
            <a:r>
              <a:rPr lang="ru-RU" altLang="ru-RU" sz="1600" b="1" kern="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45385,0 </a:t>
            </a:r>
            <a:r>
              <a:rPr lang="ru-RU" altLang="ru-RU" sz="1600" b="1" kern="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pic>
        <p:nvPicPr>
          <p:cNvPr id="8" name="Рисунок 7" descr="C:\Documents and Settings\Эконом\Мои документы\ПАСПОРТ\ПАСПОРТ 2017\IMG_20180803_1614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42" y="5643570"/>
            <a:ext cx="3286148" cy="207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1" name="Рисунок 10" descr="C:\Documents and Settings\Эконом\Мои документы\ПАСПОРТ\ПАСПОРТ 2017\IMG_20180803_1620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2" y="5643570"/>
            <a:ext cx="314324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714356" y="4643438"/>
            <a:ext cx="5966643" cy="821966"/>
          </a:xfrm>
          <a:prstGeom prst="roundRect">
            <a:avLst>
              <a:gd name="adj" fmla="val 11647"/>
            </a:avLst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>
            <a:glow rad="228600">
              <a:srgbClr val="419D41">
                <a:alpha val="40000"/>
              </a:srgbClr>
            </a:glo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600" b="1" kern="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Удовлетворенность населения качеством дополнительного образования </a:t>
            </a:r>
            <a:r>
              <a:rPr lang="ru-RU" altLang="ru-RU" sz="1600" b="1" kern="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составила 50,6% (в 2017 г.- 60,6%)</a:t>
            </a:r>
            <a:endParaRPr lang="ru-RU" altLang="ru-RU" sz="1600" b="1" kern="0" dirty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56391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1"/>
          <p:cNvSpPr>
            <a:spLocks noChangeArrowheads="1"/>
          </p:cNvSpPr>
          <p:nvPr/>
        </p:nvSpPr>
        <p:spPr bwMode="auto">
          <a:xfrm>
            <a:off x="2428875" y="1357313"/>
            <a:ext cx="21971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8658" name="AutoShape 2"/>
          <p:cNvSpPr>
            <a:spLocks noChangeArrowheads="1"/>
          </p:cNvSpPr>
          <p:nvPr/>
        </p:nvSpPr>
        <p:spPr bwMode="auto">
          <a:xfrm>
            <a:off x="620689" y="971601"/>
            <a:ext cx="6084912" cy="5040559"/>
          </a:xfrm>
          <a:prstGeom prst="roundRect">
            <a:avLst>
              <a:gd name="adj" fmla="val 11648"/>
            </a:avLst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>
            <a:glow rad="228600">
              <a:srgbClr val="419D41">
                <a:alpha val="40000"/>
              </a:srgbClr>
            </a:glow>
          </a:effectLst>
        </p:spPr>
        <p:txBody>
          <a:bodyPr anchor="ctr"/>
          <a:lstStyle/>
          <a:p>
            <a:pPr lvl="0"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kern="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Здравоохранение</a:t>
            </a:r>
            <a:r>
              <a:rPr lang="ru-RU" sz="1600" b="1" kern="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00" b="1" kern="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indent="457200" algn="just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300" kern="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Систему здравоохранения Тегульдетского района представляют </a:t>
            </a:r>
            <a:r>
              <a:rPr lang="en-US" sz="1300" kern="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kern="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1 районная  центральная больница на 62 койки, дневной стационар на 15 коек, поликлиника на 177 посещений в смену, 2 врачебные амбулатории: в </a:t>
            </a:r>
            <a:r>
              <a:rPr lang="ru-RU" sz="1300" kern="0" dirty="0" err="1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п.Чёрный</a:t>
            </a:r>
            <a:r>
              <a:rPr lang="ru-RU" sz="1300" kern="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Яр и </a:t>
            </a:r>
            <a:r>
              <a:rPr lang="ru-RU" sz="1300" kern="0" dirty="0" err="1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п.Берегаево</a:t>
            </a:r>
            <a:r>
              <a:rPr lang="ru-RU" sz="1300" kern="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по 16 и 17 посещений в смену, 7 фельдшерских пунктов (</a:t>
            </a:r>
            <a:r>
              <a:rPr lang="ru-RU" sz="1300" kern="0" dirty="0" err="1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п.Белый</a:t>
            </a:r>
            <a:r>
              <a:rPr lang="ru-RU" sz="1300" kern="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Яр, </a:t>
            </a:r>
            <a:r>
              <a:rPr lang="ru-RU" sz="1300" kern="0" dirty="0" err="1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п.Покровский</a:t>
            </a:r>
            <a:r>
              <a:rPr lang="ru-RU" sz="1300" kern="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Яр, </a:t>
            </a:r>
            <a:r>
              <a:rPr lang="ru-RU" sz="1300" kern="0" dirty="0" err="1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д.Новошумилово</a:t>
            </a:r>
            <a:r>
              <a:rPr lang="ru-RU" sz="1300" kern="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kern="0" dirty="0" err="1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д.Озёрное</a:t>
            </a:r>
            <a:r>
              <a:rPr lang="ru-RU" sz="1300" kern="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kern="0" dirty="0" err="1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п.Четь</a:t>
            </a:r>
            <a:r>
              <a:rPr lang="ru-RU" sz="1300" kern="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-Конторка, </a:t>
            </a:r>
            <a:r>
              <a:rPr lang="ru-RU" sz="1300" kern="0" dirty="0" err="1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д.Байгалы</a:t>
            </a:r>
            <a:r>
              <a:rPr lang="ru-RU" sz="1300" kern="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300" kern="0" dirty="0" err="1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д.Красная</a:t>
            </a:r>
            <a:r>
              <a:rPr lang="ru-RU" sz="1300" kern="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Горка), бригада скорой помощи, кабинет неотложной помощи, домовое хозяйство в деревне </a:t>
            </a:r>
            <a:r>
              <a:rPr lang="ru-RU" sz="1300" kern="0" dirty="0" err="1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Центрополигон</a:t>
            </a:r>
            <a:r>
              <a:rPr lang="ru-RU" sz="1300" kern="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и Озерное. </a:t>
            </a:r>
          </a:p>
          <a:p>
            <a:pPr indent="457200" algn="just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300" kern="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Обеспеченность медицинскими кадрами по району на конец 2018 года составляла: врачами – 34,0 человек на 10 тысяч жителей, прикреплённого населения; средним медицинским персоналом – 79,2 человек  на 10 тысяч жителей, прикреплённого населения.</a:t>
            </a:r>
          </a:p>
          <a:p>
            <a:pPr indent="457200" algn="just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300" kern="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Фактически в системе здравоохранения работает 143 человек, в том числе:  22 врача, 51 человека среднего медицинского персонала,  младшего и прочего персонала соответственно 11 и  59 человек.</a:t>
            </a:r>
          </a:p>
          <a:p>
            <a:pPr indent="457200" algn="just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300" kern="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 итогам 2018 года  1263 человек было госпитализировано в стационар, что больше 2017  года на  6  человек  и составило 0,5%.</a:t>
            </a:r>
          </a:p>
          <a:p>
            <a:pPr indent="457200" algn="just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300" kern="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Скорая  медицинская  помощь:  выполнено выездов - 459,  в 2017 году – 887, что составляет  51,74%, или  на 428 выезда  меньше, чем в 2017 году.</a:t>
            </a:r>
          </a:p>
          <a:p>
            <a:pPr indent="457200" algn="just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300" kern="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Амбулаторно – поликлиническая помощь: количество посещений  72503, в том числе  к стоматологам - 7132, что меньше 2017 года в целом на 5036 посещений, к стоматологам меньше  на 359 посещений. Число посещений на одного жителя (прикреплённого населения)  за 2017 год составило 10 что меньше  на 1,0  посещение, чем в 2017 году.  </a:t>
            </a:r>
          </a:p>
          <a:p>
            <a:pPr indent="457200" algn="just" defTabSz="914400" fontAlgn="auto">
              <a:spcBef>
                <a:spcPts val="0"/>
              </a:spcBef>
              <a:spcAft>
                <a:spcPts val="0"/>
              </a:spcAft>
            </a:pPr>
            <a:endParaRPr lang="ru-RU" sz="1300" kern="0" dirty="0" smtClean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300" kern="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300" kern="0" dirty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8659" name="Text Box 3"/>
          <p:cNvSpPr txBox="1">
            <a:spLocks noChangeArrowheads="1"/>
          </p:cNvSpPr>
          <p:nvPr/>
        </p:nvSpPr>
        <p:spPr bwMode="auto">
          <a:xfrm rot="-5400000">
            <a:off x="-3964781" y="4720431"/>
            <a:ext cx="8388350" cy="458788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FFFF"/>
                </a:solidFill>
              </a:rPr>
              <a:t>Качество жизни          </a:t>
            </a:r>
          </a:p>
        </p:txBody>
      </p:sp>
      <p:sp>
        <p:nvSpPr>
          <p:cNvPr id="198662" name="Text Box 6"/>
          <p:cNvSpPr txBox="1">
            <a:spLocks noChangeArrowheads="1"/>
          </p:cNvSpPr>
          <p:nvPr/>
        </p:nvSpPr>
        <p:spPr bwMode="auto">
          <a:xfrm>
            <a:off x="6308725" y="8712200"/>
            <a:ext cx="39687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E674346-0990-4AB3-BAE5-23BC56A635B3}" type="slidenum">
              <a:rPr lang="ru-RU" sz="1200" b="1">
                <a:solidFill>
                  <a:srgbClr val="000000"/>
                </a:solidFill>
              </a:rPr>
              <a:pPr algn="ctr">
                <a:spcBef>
                  <a:spcPts val="75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27</a:t>
            </a:fld>
            <a:endParaRPr lang="ru-RU" sz="1200" b="1" dirty="0">
              <a:solidFill>
                <a:srgbClr val="000000"/>
              </a:solidFill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0" y="0"/>
            <a:ext cx="6858000" cy="902428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500" b="1" dirty="0">
              <a:solidFill>
                <a:srgbClr val="FFFFFF"/>
              </a:solidFill>
            </a:endParaRPr>
          </a:p>
          <a:p>
            <a:pPr lvl="0"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 Е Г У Л Ь Д Е Т С К И Й  Р А Й О Н»</a:t>
            </a:r>
            <a:endParaRPr lang="ru-RU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Скругленная прямоугольная выноска 9"/>
          <p:cNvSpPr>
            <a:spLocks noChangeArrowheads="1"/>
          </p:cNvSpPr>
          <p:nvPr/>
        </p:nvSpPr>
        <p:spPr bwMode="auto">
          <a:xfrm>
            <a:off x="571479" y="7820652"/>
            <a:ext cx="6134121" cy="936104"/>
          </a:xfrm>
          <a:prstGeom prst="wedgeRoundRectCallout">
            <a:avLst>
              <a:gd name="adj1" fmla="val -20194"/>
              <a:gd name="adj2" fmla="val 42514"/>
              <a:gd name="adj3" fmla="val 16667"/>
            </a:avLst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>
            <a:glow rad="228600">
              <a:srgbClr val="419D41">
                <a:alpha val="40000"/>
              </a:srgbClr>
            </a:glo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5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Средняя заработная плата в здравоохранении по </a:t>
            </a:r>
            <a:r>
              <a:rPr kumimoji="0" lang="ru-RU" altLang="ru-RU" sz="155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итогам 2018 г: </a:t>
            </a:r>
            <a:r>
              <a:rPr kumimoji="0" lang="ru-RU" sz="155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врачей – </a:t>
            </a:r>
            <a:r>
              <a:rPr kumimoji="0" lang="ru-RU" sz="155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79164 рублей</a:t>
            </a:r>
            <a:endParaRPr kumimoji="0" lang="ru-RU" sz="1550" b="1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5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среднего медицинского персонала – </a:t>
            </a:r>
            <a:r>
              <a:rPr kumimoji="0" lang="ru-RU" sz="155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35 571 рублей</a:t>
            </a:r>
            <a:endParaRPr kumimoji="0" lang="ru-RU" sz="1550" b="1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5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младшего медицинского персонала –  </a:t>
            </a:r>
            <a:r>
              <a:rPr kumimoji="0" lang="ru-RU" sz="155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35 389 рублей</a:t>
            </a:r>
            <a:endParaRPr kumimoji="0" lang="ru-RU" sz="1550" b="1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1" name="Рисунок 10" descr="C:\Documents and Settings\Эконом\Мои документы\ПАСПОРТ\ПАСПОРТ 2017\црб поликлинника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90" y="6286512"/>
            <a:ext cx="278608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2" name="Рисунок 11" descr="C:\Documents and Settings\Эконом\Мои документы\ПАСПОРТ\ПАСПОРТ 2017\Копия Копия IMG_71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04" y="6143636"/>
            <a:ext cx="2495550" cy="166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3" name="Рисунок 12" descr="C:\Documents and Settings\Эконом\Мои документы\ПАСПОРТ\ПАСПОРТ 2017\Mitrofano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306" y="6643702"/>
            <a:ext cx="1419225" cy="121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AutoShape 2"/>
          <p:cNvSpPr>
            <a:spLocks noChangeArrowheads="1"/>
          </p:cNvSpPr>
          <p:nvPr/>
        </p:nvSpPr>
        <p:spPr bwMode="auto">
          <a:xfrm>
            <a:off x="620687" y="1043608"/>
            <a:ext cx="6180955" cy="4320480"/>
          </a:xfrm>
          <a:prstGeom prst="roundRect">
            <a:avLst>
              <a:gd name="adj" fmla="val 13106"/>
            </a:avLst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>
            <a:glow rad="228600">
              <a:srgbClr val="419D41">
                <a:alpha val="40000"/>
              </a:srgbClr>
            </a:glow>
          </a:effectLst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 kern="0" dirty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b="1" kern="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1600" b="1" kern="0" dirty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kern="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Культура </a:t>
            </a:r>
          </a:p>
          <a:p>
            <a:pPr indent="273050" algn="just"/>
            <a:r>
              <a:rPr lang="ru-RU" sz="1400" dirty="0" smtClean="0">
                <a:solidFill>
                  <a:schemeClr val="tx1"/>
                </a:solidFill>
              </a:rPr>
              <a:t>-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МКУ «Районный центр творчества и досуга с филиалами», объединяющее 6 клубных учреждений района.</a:t>
            </a:r>
          </a:p>
          <a:p>
            <a:pPr indent="273050"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МКУ «Тегульдетская районная централизованная библиотечная система», объединяющее 5 сельских библиотек. В Тегульдете в составе центральной библиотеки находится Детский  и краеведческий отдел. Книжный фонд ЦБС  составляет   92,2 тыс.   экземпляров.  Фонд краеведческого отдела 2550 экспонатов.</a:t>
            </a:r>
          </a:p>
          <a:p>
            <a:pPr indent="273050"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Учреждениями клубного типа проведено 1649 мероприятий различной направленности, в том числе патриотической, краеведческой, культурно - </a:t>
            </a:r>
            <a:r>
              <a:rPr lang="ru-RU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досуговой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 учреждениях работают 26 клубных формирований.</a:t>
            </a:r>
          </a:p>
          <a:p>
            <a:pPr indent="273050"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МКОУ ДО Тегульдетская детская школа искусств, в которой обучаются 126 детей от 6 до 18 лет на отделениях: народные инструменты (домра, балалайка, гитара), фортепиано, хоровое пение, фольклорное пение, художественное отделение.</a:t>
            </a:r>
            <a:endParaRPr lang="ru-RU" sz="1300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1938" algn="just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Численность </a:t>
            </a:r>
            <a:r>
              <a:rPr lang="ru-RU" sz="13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работников учреждений культуры и библиотек в </a:t>
            </a:r>
            <a:r>
              <a:rPr lang="ru-RU" sz="13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3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13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осталась неизменной. </a:t>
            </a:r>
            <a:r>
              <a:rPr lang="ru-RU" sz="13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 специалистов культурно-досугового </a:t>
            </a:r>
            <a:r>
              <a:rPr lang="ru-RU" sz="1300" kern="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профиля - 15 человек, библиотечных специалистов - 11 человек. Преподавателей ДШИ - 5 человек.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 kern="0" dirty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 kern="0" dirty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0707" name="Text Box 3"/>
          <p:cNvSpPr txBox="1">
            <a:spLocks noChangeArrowheads="1"/>
          </p:cNvSpPr>
          <p:nvPr/>
        </p:nvSpPr>
        <p:spPr bwMode="auto">
          <a:xfrm rot="-5400000">
            <a:off x="-3964781" y="4720431"/>
            <a:ext cx="8388350" cy="458788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FFFF"/>
                </a:solidFill>
              </a:rPr>
              <a:t>Качество жизни</a:t>
            </a:r>
          </a:p>
        </p:txBody>
      </p:sp>
      <p:sp>
        <p:nvSpPr>
          <p:cNvPr id="200712" name="Text Box 9"/>
          <p:cNvSpPr txBox="1">
            <a:spLocks noChangeArrowheads="1"/>
          </p:cNvSpPr>
          <p:nvPr/>
        </p:nvSpPr>
        <p:spPr bwMode="auto">
          <a:xfrm>
            <a:off x="6404767" y="8849384"/>
            <a:ext cx="396875" cy="2484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35F9BDE-9F8D-4E2C-963C-C49838879909}" type="slidenum">
              <a:rPr lang="ru-RU" sz="1000" b="1">
                <a:solidFill>
                  <a:srgbClr val="000000"/>
                </a:solidFill>
              </a:rPr>
              <a:pPr algn="ctr">
                <a:spcBef>
                  <a:spcPts val="75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28</a:t>
            </a:fld>
            <a:endParaRPr lang="ru-RU" sz="1000" b="1" dirty="0">
              <a:solidFill>
                <a:srgbClr val="000000"/>
              </a:solidFill>
            </a:endParaRPr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0" y="0"/>
            <a:ext cx="6858000" cy="902428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500" b="1" dirty="0">
              <a:solidFill>
                <a:srgbClr val="FFFFFF"/>
              </a:solidFill>
            </a:endParaRPr>
          </a:p>
          <a:p>
            <a:pPr lvl="0"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 Е Г У Л Ь Д Е Т С К И Й  Р А Й О Н»</a:t>
            </a:r>
            <a:endParaRPr lang="ru-RU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0687" y="5624518"/>
            <a:ext cx="5982518" cy="593388"/>
          </a:xfrm>
          <a:prstGeom prst="roundRect">
            <a:avLst>
              <a:gd name="adj" fmla="val 11647"/>
            </a:avLst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>
            <a:glow rad="228600">
              <a:srgbClr val="419D41">
                <a:alpha val="40000"/>
              </a:srgbClr>
            </a:glo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Удовлетворенность населения качеством предоставления услуг в сфере культуры составила 78,8% (в 2017 г. – 75%)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Скругленная прямоугольная выноска 9"/>
          <p:cNvSpPr>
            <a:spLocks noChangeArrowheads="1"/>
          </p:cNvSpPr>
          <p:nvPr/>
        </p:nvSpPr>
        <p:spPr bwMode="auto">
          <a:xfrm>
            <a:off x="620687" y="7729254"/>
            <a:ext cx="6046814" cy="1080815"/>
          </a:xfrm>
          <a:prstGeom prst="wedgeRoundRectCallout">
            <a:avLst>
              <a:gd name="adj1" fmla="val -20873"/>
              <a:gd name="adj2" fmla="val 46700"/>
              <a:gd name="adj3" fmla="val 16667"/>
            </a:avLst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>
            <a:glow rad="228600">
              <a:srgbClr val="419D41">
                <a:alpha val="40000"/>
              </a:srgbClr>
            </a:glo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Средняя  заработная плата работников культуры за  </a:t>
            </a: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2018 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год: </a:t>
            </a:r>
            <a:endParaRPr kumimoji="0" lang="ru-RU" sz="1500" b="1" i="0" u="none" strike="noStrike" kern="0" cap="none" spc="0" normalizeH="0" baseline="0" noProof="0" dirty="0" smtClean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работников культуры (клубы)  - </a:t>
            </a: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36001,6 руб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.;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работников библиотек – </a:t>
            </a: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34967,7 руб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.;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работников </a:t>
            </a: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школы искусств – 51210,4 руб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pic>
        <p:nvPicPr>
          <p:cNvPr id="13" name="Рисунок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0" y="6286512"/>
            <a:ext cx="20955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5" name="Рисунок 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540" y="6372200"/>
            <a:ext cx="1857388" cy="134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8" name="Рисунок 17" descr="http://www.komandirovka.ru/upload/iblock/095/095dde007e75dfa535273cceb5712789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54" y="6444208"/>
            <a:ext cx="2714644" cy="127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AutoShape 2"/>
          <p:cNvSpPr>
            <a:spLocks noChangeArrowheads="1"/>
          </p:cNvSpPr>
          <p:nvPr/>
        </p:nvSpPr>
        <p:spPr bwMode="auto">
          <a:xfrm>
            <a:off x="620713" y="998759"/>
            <a:ext cx="6084887" cy="3665523"/>
          </a:xfrm>
          <a:prstGeom prst="roundRect">
            <a:avLst>
              <a:gd name="adj" fmla="val 11648"/>
            </a:avLst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>
            <a:glow rad="228600">
              <a:srgbClr val="419D41">
                <a:alpha val="40000"/>
              </a:srgbClr>
            </a:glow>
          </a:effectLst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600" b="1" kern="0" dirty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kern="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 </a:t>
            </a:r>
            <a:endParaRPr lang="ru-RU" sz="18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kern="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300" kern="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территории Тегульдетского района расположено 25 спортивных сооружений, позволяющих организовывать физкультурно-оздоровительную работу с населением по месту жительства,  в том числе:</a:t>
            </a:r>
            <a:r>
              <a:rPr lang="en-US" sz="1300" kern="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kern="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12 плоскостных сооружений, 9 спортивных залов, лыжная база, стрелковый тир, спортивный комплекс «Юность», тренажёрный зал.  </a:t>
            </a:r>
          </a:p>
          <a:p>
            <a:pPr indent="457200" algn="just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kern="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Согласно Календарному плану физкультурно-оздоровительных и спортивных соревнований </a:t>
            </a:r>
            <a:r>
              <a:rPr lang="ru-RU" sz="1300" kern="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300" kern="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300" kern="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год в районе проведено </a:t>
            </a:r>
            <a:r>
              <a:rPr lang="ru-RU" sz="1300" kern="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65 физкультурно- спортивных мероприятий. </a:t>
            </a:r>
            <a:r>
              <a:rPr lang="ru-RU" sz="1300" kern="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 их числе всероссийские соревнования «Кросс наций - </a:t>
            </a:r>
            <a:r>
              <a:rPr lang="ru-RU" sz="1300" kern="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2018», </a:t>
            </a:r>
            <a:r>
              <a:rPr lang="ru-RU" sz="1300" kern="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всероссийская массовая лыжная гонка «Лыжня России- </a:t>
            </a:r>
            <a:r>
              <a:rPr lang="ru-RU" sz="1300" kern="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2018», </a:t>
            </a:r>
            <a:r>
              <a:rPr lang="ru-RU" sz="1300" kern="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областные соревнования по  городкам, районные соревнования по культивируемым видам спорта: шахматам, русской лапте, легкой атлетике, футболу, волейболу, баскетболу, лыжным гонкам, настольному теннису, </a:t>
            </a:r>
            <a:r>
              <a:rPr lang="ru-RU" sz="1300" kern="0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полиатлону</a:t>
            </a:r>
            <a:r>
              <a:rPr lang="ru-RU" sz="1300" kern="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 В вышеуказанных мероприятиях приняло участие  </a:t>
            </a:r>
            <a:r>
              <a:rPr lang="ru-RU" sz="1300" kern="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3250 </a:t>
            </a:r>
            <a:r>
              <a:rPr lang="ru-RU" sz="1300" kern="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человек.  В </a:t>
            </a:r>
            <a:r>
              <a:rPr lang="ru-RU" sz="1300" kern="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2018 году </a:t>
            </a:r>
            <a:r>
              <a:rPr lang="ru-RU" sz="1300" kern="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подготовлены спортсмены – разрядники: один мастер спорта, два перворазрядник, три спортсмена второго разряда, </a:t>
            </a:r>
            <a:r>
              <a:rPr lang="ru-RU" sz="1300" kern="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sz="1300" kern="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– третьего разряда, </a:t>
            </a:r>
            <a:r>
              <a:rPr lang="ru-RU" sz="1300" kern="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пять человек </a:t>
            </a:r>
            <a:r>
              <a:rPr lang="ru-RU" sz="1300" kern="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получили юношеские разряды</a:t>
            </a:r>
          </a:p>
          <a:p>
            <a:pPr indent="457200" algn="just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200" kern="0" dirty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2755" name="Text Box 3"/>
          <p:cNvSpPr txBox="1">
            <a:spLocks noChangeArrowheads="1"/>
          </p:cNvSpPr>
          <p:nvPr/>
        </p:nvSpPr>
        <p:spPr bwMode="auto">
          <a:xfrm rot="-5400000">
            <a:off x="-3964781" y="4720431"/>
            <a:ext cx="8388350" cy="458788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FFFF"/>
                </a:solidFill>
              </a:rPr>
              <a:t>           Качество жизни</a:t>
            </a:r>
          </a:p>
        </p:txBody>
      </p:sp>
      <p:sp>
        <p:nvSpPr>
          <p:cNvPr id="202758" name="Text Box 8"/>
          <p:cNvSpPr txBox="1">
            <a:spLocks noChangeArrowheads="1"/>
          </p:cNvSpPr>
          <p:nvPr/>
        </p:nvSpPr>
        <p:spPr bwMode="auto">
          <a:xfrm>
            <a:off x="6308725" y="8712200"/>
            <a:ext cx="396875" cy="2484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6C1868E-7625-42F1-9F32-2531E3A226E8}" type="slidenum">
              <a:rPr lang="ru-RU" sz="1000">
                <a:solidFill>
                  <a:srgbClr val="000000"/>
                </a:solidFill>
              </a:rPr>
              <a:pPr algn="ctr">
                <a:spcBef>
                  <a:spcPts val="75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29</a:t>
            </a:fld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0" y="0"/>
            <a:ext cx="6858000" cy="902428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500" b="1" dirty="0">
              <a:solidFill>
                <a:srgbClr val="FFFFFF"/>
              </a:solidFill>
            </a:endParaRPr>
          </a:p>
          <a:p>
            <a:pPr lvl="0"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 Е Г У Л Ь Д Е Т С К И Й  Р А Й О Н»</a:t>
            </a:r>
            <a:endParaRPr lang="ru-RU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Скругленная прямоугольная выноска 10"/>
          <p:cNvSpPr>
            <a:spLocks noChangeArrowheads="1"/>
          </p:cNvSpPr>
          <p:nvPr/>
        </p:nvSpPr>
        <p:spPr bwMode="auto">
          <a:xfrm>
            <a:off x="636960" y="7911545"/>
            <a:ext cx="6084886" cy="792163"/>
          </a:xfrm>
          <a:prstGeom prst="wedgeRoundRectCallout">
            <a:avLst>
              <a:gd name="adj1" fmla="val -20194"/>
              <a:gd name="adj2" fmla="val 42514"/>
              <a:gd name="adj3" fmla="val 16667"/>
            </a:avLst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>
            <a:glow rad="228600">
              <a:srgbClr val="419D41">
                <a:alpha val="40000"/>
              </a:srgbClr>
            </a:glo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Средняя заработная плата работников в области физкультуры и спорта по итогам </a:t>
            </a:r>
            <a:r>
              <a:rPr kumimoji="0" lang="ru-RU" alt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2018 </a:t>
            </a:r>
            <a:r>
              <a:rPr kumimoji="0" lang="ru-RU" alt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года составляет </a:t>
            </a:r>
            <a:r>
              <a:rPr kumimoji="0" lang="ru-RU" alt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19363,95 рублей</a:t>
            </a:r>
            <a:endParaRPr kumimoji="0" lang="ru-RU" altLang="ru-RU" sz="1500" b="1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Рисунок 12" descr="C:\Documents and Settings\Эконом\Мои документы\ПАСПОРТ\ПАСПОРТ 2017\IMG_43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84" y="6572264"/>
            <a:ext cx="2357454" cy="1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4" name="Рисунок 13" descr="C:\Documents and Settings\Эконом\Мои документы\ПАСПОРТ\ПАСПОРТ 2017\IMG_20180803_16065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80" y="4714876"/>
            <a:ext cx="250033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5" name="Рисунок 14" descr="C:\Documents and Settings\Эконом\Мои документы\ПАСПОРТ\ПАСПОРТ 2017\IMG_20180803_16090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76" y="6286512"/>
            <a:ext cx="271462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6" name="Рисунок 15" descr="C:\Documents and Settings\Эконом\Мои документы\ПАСПОРТ\ПАСПОРТ 2017\IMG_20180803_16025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04" y="4857752"/>
            <a:ext cx="292895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1"/>
          <p:cNvSpPr>
            <a:spLocks noChangeArrowheads="1"/>
          </p:cNvSpPr>
          <p:nvPr/>
        </p:nvSpPr>
        <p:spPr bwMode="auto">
          <a:xfrm>
            <a:off x="571500" y="1143000"/>
            <a:ext cx="6048375" cy="50299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Основан: </a:t>
            </a:r>
            <a:r>
              <a:rPr lang="ru-RU" sz="13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20.01.1936 г.</a:t>
            </a:r>
          </a:p>
          <a:p>
            <a:pPr algn="just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Географическое положение: </a:t>
            </a:r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Тегульдетский район располагается в восточной части области на границе с Красноярским краем, на севере он граничит с Верхнекетским, на западе - с Кемеровской областью, на юге - Зырянским и Первомайским районами Томской области. Основная водная артерия – река Чулым. Расстояние от с. Тегульдет  до г. Томска: 245 км.</a:t>
            </a:r>
          </a:p>
          <a:p>
            <a:pPr algn="just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Климатические условия: </a:t>
            </a:r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Умеренный климатический пояс. Континентальный климат. Минимальная температура января: -55 </a:t>
            </a:r>
            <a:r>
              <a:rPr lang="en-US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°C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Максимальная температура июля: +37 </a:t>
            </a:r>
            <a:r>
              <a:rPr lang="en-US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°C</a:t>
            </a:r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Территория: площадь: </a:t>
            </a:r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12,3 тыс. 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км² </a:t>
            </a:r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(3,9 % от Томской области). </a:t>
            </a:r>
          </a:p>
          <a:p>
            <a:pPr algn="just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Местное время: </a:t>
            </a:r>
            <a:r>
              <a:rPr lang="en-US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MSK</a:t>
            </a:r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(московское время) + </a:t>
            </a:r>
            <a:r>
              <a:rPr lang="ru-RU" sz="13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</a:t>
            </a:r>
          </a:p>
          <a:p>
            <a:pPr algn="just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Население: </a:t>
            </a:r>
            <a:r>
              <a:rPr lang="ru-RU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</a:t>
            </a:r>
            <a:r>
              <a:rPr lang="ru-RU" sz="13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января 2019 </a:t>
            </a:r>
            <a:r>
              <a:rPr lang="ru-RU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г.): </a:t>
            </a:r>
            <a:r>
              <a:rPr lang="ru-RU" sz="13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5991 человек 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(0,6% от </a:t>
            </a:r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Томской области). </a:t>
            </a:r>
            <a:r>
              <a:rPr lang="ru-RU" sz="13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Плотность: </a:t>
            </a:r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чел./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км²</a:t>
            </a:r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Из общей численности населения мужчины составляют 48,5 %, женщины 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51,5 %. Численность трудоспособного населения составляет 3176 человек или 52,8 % от общей численности населения, в т.ч. в экономике занято 2094 человек. </a:t>
            </a:r>
          </a:p>
          <a:p>
            <a:pPr algn="just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деление:  </a:t>
            </a:r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Тегульдетского района разделена на 4 муниципальных образований: 4 сельских поселения, объединяющих 14 населенных пунктов.</a:t>
            </a:r>
          </a:p>
          <a:p>
            <a:pPr algn="just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Административный центр: </a:t>
            </a:r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село Тегульдет </a:t>
            </a:r>
          </a:p>
        </p:txBody>
      </p:sp>
      <p:sp>
        <p:nvSpPr>
          <p:cNvPr id="165890" name="Text Box 2"/>
          <p:cNvSpPr txBox="1">
            <a:spLocks noChangeArrowheads="1"/>
          </p:cNvSpPr>
          <p:nvPr/>
        </p:nvSpPr>
        <p:spPr bwMode="auto">
          <a:xfrm rot="-5400000">
            <a:off x="-3964781" y="4720431"/>
            <a:ext cx="8388350" cy="458788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>
                <a:solidFill>
                  <a:srgbClr val="FFFFFF"/>
                </a:solidFill>
              </a:rPr>
              <a:t>           </a:t>
            </a:r>
            <a:r>
              <a:rPr lang="ru-RU" sz="2000" b="1" dirty="0">
                <a:solidFill>
                  <a:srgbClr val="FFFFFF"/>
                </a:solidFill>
              </a:rPr>
              <a:t>Характеристика территории</a:t>
            </a:r>
          </a:p>
        </p:txBody>
      </p:sp>
      <p:grpSp>
        <p:nvGrpSpPr>
          <p:cNvPr id="165891" name="Group 3"/>
          <p:cNvGrpSpPr>
            <a:grpSpLocks/>
          </p:cNvGrpSpPr>
          <p:nvPr/>
        </p:nvGrpSpPr>
        <p:grpSpPr bwMode="auto">
          <a:xfrm>
            <a:off x="571500" y="6011834"/>
            <a:ext cx="4389438" cy="2967065"/>
            <a:chOff x="391" y="3629"/>
            <a:chExt cx="2765" cy="1897"/>
          </a:xfrm>
        </p:grpSpPr>
        <p:pic>
          <p:nvPicPr>
            <p:cNvPr id="165895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1" y="3629"/>
              <a:ext cx="2765" cy="189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65896" name="Rectangle 5"/>
            <p:cNvSpPr>
              <a:spLocks noChangeArrowheads="1"/>
            </p:cNvSpPr>
            <p:nvPr/>
          </p:nvSpPr>
          <p:spPr bwMode="auto">
            <a:xfrm>
              <a:off x="2614" y="4740"/>
              <a:ext cx="542" cy="1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180975" indent="-177800">
                <a:lnSpc>
                  <a:spcPct val="115000"/>
                </a:lnSpc>
                <a:spcAft>
                  <a:spcPts val="1000"/>
                </a:spcAft>
                <a:buSzPct val="100000"/>
                <a:tabLst>
                  <a:tab pos="180975" algn="l"/>
                  <a:tab pos="628650" algn="l"/>
                  <a:tab pos="1077913" algn="l"/>
                  <a:tab pos="1527175" algn="l"/>
                  <a:tab pos="1976438" algn="l"/>
                  <a:tab pos="2425700" algn="l"/>
                  <a:tab pos="2874963" algn="l"/>
                  <a:tab pos="3324225" algn="l"/>
                  <a:tab pos="3773488" algn="l"/>
                  <a:tab pos="4222750" algn="l"/>
                  <a:tab pos="4672013" algn="l"/>
                  <a:tab pos="5121275" algn="l"/>
                  <a:tab pos="5570538" algn="l"/>
                  <a:tab pos="6019800" algn="l"/>
                  <a:tab pos="6469063" algn="l"/>
                  <a:tab pos="6918325" algn="l"/>
                  <a:tab pos="7367588" algn="l"/>
                  <a:tab pos="7816850" algn="l"/>
                  <a:tab pos="8266113" algn="l"/>
                  <a:tab pos="8715375" algn="l"/>
                  <a:tab pos="9164638" algn="l"/>
                </a:tabLst>
              </a:pPr>
              <a:r>
                <a:rPr lang="ru-RU" sz="900" b="1" dirty="0">
                  <a:solidFill>
                    <a:srgbClr val="663300"/>
                  </a:solidFill>
                  <a:latin typeface="Times New Roman" pitchFamily="18" charset="0"/>
                  <a:cs typeface="Times New Roman" pitchFamily="18" charset="0"/>
                </a:rPr>
                <a:t>Тегульдет</a:t>
              </a:r>
            </a:p>
          </p:txBody>
        </p:sp>
      </p:grpSp>
      <p:sp>
        <p:nvSpPr>
          <p:cNvPr id="165892" name="Text Box 6"/>
          <p:cNvSpPr txBox="1">
            <a:spLocks noChangeArrowheads="1"/>
          </p:cNvSpPr>
          <p:nvPr/>
        </p:nvSpPr>
        <p:spPr bwMode="auto">
          <a:xfrm>
            <a:off x="6308725" y="8712200"/>
            <a:ext cx="39687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102C4C3-99A8-4F92-827A-F39710E1D4BD}" type="slidenum">
              <a:rPr lang="ru-RU" sz="1200" b="1">
                <a:solidFill>
                  <a:srgbClr val="000000"/>
                </a:solidFill>
              </a:rPr>
              <a:pPr algn="ctr">
                <a:spcBef>
                  <a:spcPts val="75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ru-RU" sz="1200" b="1" dirty="0">
              <a:solidFill>
                <a:srgbClr val="000000"/>
              </a:solidFill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4616450" y="5903913"/>
            <a:ext cx="2098698" cy="128458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80975" indent="-177800">
              <a:lnSpc>
                <a:spcPct val="115000"/>
              </a:lnSpc>
              <a:spcAft>
                <a:spcPts val="1000"/>
              </a:spcAft>
              <a:buSzPct val="100000"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  <a:defRPr/>
            </a:pPr>
            <a:r>
              <a:rPr lang="ru-RU" sz="1200" b="1" u="sng" dirty="0">
                <a:solidFill>
                  <a:schemeClr val="accent1">
                    <a:lumMod val="50000"/>
                  </a:schemeClr>
                </a:solidFill>
                <a:cs typeface="Times New Roman" pitchFamily="16" charset="0"/>
              </a:rPr>
              <a:t>   </a:t>
            </a:r>
            <a:r>
              <a:rPr lang="ru-RU" sz="1200" b="1" i="1" u="sng" dirty="0">
                <a:solidFill>
                  <a:schemeClr val="accent1">
                    <a:lumMod val="50000"/>
                  </a:schemeClr>
                </a:solidFill>
                <a:cs typeface="Times New Roman" pitchFamily="16" charset="0"/>
              </a:rPr>
              <a:t>Тегульдетский район</a:t>
            </a:r>
          </a:p>
          <a:p>
            <a:pPr marL="177800" indent="-174625" algn="just">
              <a:lnSpc>
                <a:spcPct val="115000"/>
              </a:lnSpc>
              <a:buClr>
                <a:srgbClr val="663300"/>
              </a:buClr>
              <a:buSzPct val="100000"/>
              <a:buFont typeface="Arial" charset="0"/>
              <a:buChar char="*"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Лесопромышленный комплекс</a:t>
            </a:r>
          </a:p>
          <a:p>
            <a:pPr marL="177800" indent="-174625" algn="just">
              <a:lnSpc>
                <a:spcPct val="115000"/>
              </a:lnSpc>
              <a:buClr>
                <a:srgbClr val="663300"/>
              </a:buClr>
              <a:buSzPct val="100000"/>
              <a:buFont typeface="Arial" charset="0"/>
              <a:buChar char="*"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Сельское хозяйство</a:t>
            </a:r>
          </a:p>
          <a:p>
            <a:pPr marL="177800" indent="-174625" algn="just">
              <a:lnSpc>
                <a:spcPct val="115000"/>
              </a:lnSpc>
              <a:buClr>
                <a:srgbClr val="663300"/>
              </a:buClr>
              <a:buSzPct val="100000"/>
              <a:buFont typeface="Arial" charset="0"/>
              <a:buChar char="*"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cs typeface="Times New Roman" pitchFamily="16" charset="0"/>
              </a:rPr>
              <a:t>Сбор дикоросов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0" y="0"/>
            <a:ext cx="6858000" cy="902428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500" b="1" dirty="0">
              <a:solidFill>
                <a:srgbClr val="FFFFFF"/>
              </a:solidFill>
            </a:endParaRPr>
          </a:p>
          <a:p>
            <a:pPr lvl="0"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 Е Г У Л Ь Д Е Т С К И Й  Р А Й О Н»</a:t>
            </a:r>
            <a:endParaRPr lang="ru-RU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3009" name="Рисунок 1" descr="http://filling-form.ru/pars_docs/refs/5/4162/4162_html_72edb24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12" y="7286644"/>
            <a:ext cx="114935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401" y="1971713"/>
            <a:ext cx="3375423" cy="42862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2" name="Text Box 2"/>
          <p:cNvSpPr txBox="1">
            <a:spLocks noChangeArrowheads="1"/>
          </p:cNvSpPr>
          <p:nvPr/>
        </p:nvSpPr>
        <p:spPr bwMode="auto">
          <a:xfrm>
            <a:off x="1428736" y="4143372"/>
            <a:ext cx="1447800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3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73E87"/>
                </a:solidFill>
                <a:latin typeface="Times New Roman" pitchFamily="18" charset="0"/>
              </a:rPr>
              <a:t>Тегульдет</a:t>
            </a:r>
          </a:p>
        </p:txBody>
      </p:sp>
      <p:sp>
        <p:nvSpPr>
          <p:cNvPr id="2053" name="Text Box 3"/>
          <p:cNvSpPr txBox="1">
            <a:spLocks noChangeArrowheads="1"/>
          </p:cNvSpPr>
          <p:nvPr/>
        </p:nvSpPr>
        <p:spPr bwMode="auto">
          <a:xfrm>
            <a:off x="2285992" y="3000364"/>
            <a:ext cx="1100137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3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73E87"/>
                </a:solidFill>
                <a:latin typeface="Times New Roman" pitchFamily="18" charset="0"/>
              </a:rPr>
              <a:t>Белый Яр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642918" y="4929190"/>
            <a:ext cx="1157288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3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73E87"/>
                </a:solidFill>
                <a:latin typeface="Times New Roman" pitchFamily="18" charset="0"/>
              </a:rPr>
              <a:t>Черный Яр</a:t>
            </a:r>
          </a:p>
        </p:txBody>
      </p: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142852" y="4357686"/>
            <a:ext cx="1204913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3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73E87"/>
                </a:solidFill>
                <a:latin typeface="Times New Roman" pitchFamily="18" charset="0"/>
              </a:rPr>
              <a:t>Берегаево</a:t>
            </a:r>
          </a:p>
        </p:txBody>
      </p:sp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6308725" y="8712200"/>
            <a:ext cx="39687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28502D5-BC5C-4B5A-B362-C9C1003624F6}" type="slidenum">
              <a:rPr lang="ru-RU" sz="1200" b="1">
                <a:solidFill>
                  <a:srgbClr val="000000"/>
                </a:solidFill>
              </a:rPr>
              <a:pPr algn="ctr">
                <a:spcBef>
                  <a:spcPts val="75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30</a:t>
            </a:fld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0" y="0"/>
            <a:ext cx="6858000" cy="902428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500" b="1" dirty="0">
              <a:solidFill>
                <a:srgbClr val="FFFFFF"/>
              </a:solidFill>
            </a:endParaRPr>
          </a:p>
          <a:p>
            <a:pPr lvl="0"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 Е Г У Л Ь Д Е Т С К И Й  Р А Й О Н»</a:t>
            </a:r>
            <a:endParaRPr lang="ru-RU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050" name="Object 8"/>
          <p:cNvGraphicFramePr>
            <a:graphicFrameLocks noChangeAspect="1"/>
          </p:cNvGraphicFramePr>
          <p:nvPr/>
        </p:nvGraphicFramePr>
        <p:xfrm>
          <a:off x="0" y="6381750"/>
          <a:ext cx="6858000" cy="2762250"/>
        </p:xfrm>
        <a:graphic>
          <a:graphicData uri="http://schemas.openxmlformats.org/presentationml/2006/ole">
            <p:oleObj spid="_x0000_s2098" r:id="rId5" imgW="4877481" imgH="2438095" progId="">
              <p:embed/>
            </p:oleObj>
          </a:graphicData>
        </a:graphic>
      </p:graphicFrame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6732588"/>
            <a:ext cx="1458913" cy="1911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7"/>
          <a:srcRect l="2475" r="5942"/>
          <a:stretch>
            <a:fillRect/>
          </a:stretch>
        </p:blipFill>
        <p:spPr bwMode="auto">
          <a:xfrm>
            <a:off x="3500438" y="6715139"/>
            <a:ext cx="1571636" cy="1928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52" name="Picture 12"/>
          <p:cNvPicPr>
            <a:picLocks noChangeAspect="1" noChangeArrowheads="1"/>
          </p:cNvPicPr>
          <p:nvPr/>
        </p:nvPicPr>
        <p:blipFill>
          <a:blip r:embed="rId8"/>
          <a:srcRect l="4498" r="4498"/>
          <a:stretch>
            <a:fillRect/>
          </a:stretch>
        </p:blipFill>
        <p:spPr bwMode="auto">
          <a:xfrm>
            <a:off x="5265738" y="6732588"/>
            <a:ext cx="1458912" cy="1889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260350" y="6408738"/>
            <a:ext cx="1295400" cy="3063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поселок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1952625" y="6408738"/>
            <a:ext cx="1295400" cy="3063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поселок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5408613" y="6408738"/>
            <a:ext cx="1295400" cy="3063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поселок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3646488" y="6408738"/>
            <a:ext cx="1295400" cy="3063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село</a:t>
            </a: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260350" y="8712200"/>
            <a:ext cx="1295400" cy="30995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Белый Яр</a:t>
            </a: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1916113" y="8712200"/>
            <a:ext cx="1295400" cy="3063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Берегаево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3646488" y="8712200"/>
            <a:ext cx="1295400" cy="3063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Тегульдет</a:t>
            </a: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5373688" y="8712200"/>
            <a:ext cx="1295400" cy="3063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Черный Яр</a:t>
            </a:r>
          </a:p>
        </p:txBody>
      </p:sp>
      <p:pic>
        <p:nvPicPr>
          <p:cNvPr id="35861" name="Picture 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8876" y="925602"/>
            <a:ext cx="928694" cy="12920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3893347" y="1171494"/>
            <a:ext cx="2357454" cy="8002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4 </a:t>
            </a:r>
            <a:r>
              <a:rPr lang="ru-RU" dirty="0"/>
              <a:t>муниципальных образования (сельских поселения),</a:t>
            </a:r>
          </a:p>
          <a:p>
            <a:pPr algn="ctr"/>
            <a:r>
              <a:rPr lang="ru-RU" dirty="0"/>
              <a:t>объединяющих </a:t>
            </a:r>
            <a:r>
              <a:rPr lang="ru-RU" sz="1200" b="1" dirty="0"/>
              <a:t>14</a:t>
            </a:r>
            <a:r>
              <a:rPr lang="ru-RU" dirty="0"/>
              <a:t> населённых пунктов.</a:t>
            </a:r>
            <a:endParaRPr lang="ru-RU" b="1" dirty="0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61534273"/>
              </p:ext>
            </p:extLst>
          </p:nvPr>
        </p:nvGraphicFramePr>
        <p:xfrm>
          <a:off x="3645025" y="2339752"/>
          <a:ext cx="3024064" cy="3538951"/>
        </p:xfrm>
        <a:graphic>
          <a:graphicData uri="http://schemas.openxmlformats.org/drawingml/2006/table">
            <a:tbl>
              <a:tblPr/>
              <a:tblGrid>
                <a:gridCol w="6480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59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Arial"/>
                          <a:ea typeface="Times New Roman"/>
                          <a:cs typeface="Times New Roman"/>
                        </a:rPr>
                        <a:t>Число жителей (человек)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Arial"/>
                          <a:ea typeface="Times New Roman"/>
                          <a:cs typeface="Times New Roman"/>
                        </a:rPr>
                        <a:t>Число населённых пунктов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Arial"/>
                          <a:ea typeface="Times New Roman"/>
                          <a:cs typeface="Times New Roman"/>
                        </a:rPr>
                        <a:t>Наименование населённых пунктов (количество человек)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8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Arial"/>
                          <a:ea typeface="Times New Roman"/>
                          <a:cs typeface="Times New Roman"/>
                        </a:rPr>
                        <a:t>1-50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Arial"/>
                          <a:ea typeface="Times New Roman"/>
                          <a:cs typeface="Times New Roman"/>
                        </a:rPr>
                        <a:t>д. Озёрное (18), п. Красный Яр </a:t>
                      </a:r>
                      <a:r>
                        <a:rPr lang="ru-RU" sz="800" b="1" dirty="0" smtClean="0">
                          <a:latin typeface="Arial"/>
                          <a:ea typeface="Times New Roman"/>
                          <a:cs typeface="Times New Roman"/>
                        </a:rPr>
                        <a:t>(1), </a:t>
                      </a:r>
                      <a:r>
                        <a:rPr lang="ru-RU" sz="800" b="1" dirty="0">
                          <a:latin typeface="Arial"/>
                          <a:ea typeface="Times New Roman"/>
                          <a:cs typeface="Times New Roman"/>
                        </a:rPr>
                        <a:t>д. </a:t>
                      </a:r>
                      <a:r>
                        <a:rPr lang="ru-RU" sz="800" b="1" dirty="0" err="1">
                          <a:latin typeface="Arial"/>
                          <a:ea typeface="Times New Roman"/>
                          <a:cs typeface="Times New Roman"/>
                        </a:rPr>
                        <a:t>Байгалы</a:t>
                      </a:r>
                      <a:r>
                        <a:rPr lang="ru-RU" sz="800" b="1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b="1" dirty="0" smtClean="0">
                          <a:latin typeface="Arial"/>
                          <a:ea typeface="Times New Roman"/>
                          <a:cs typeface="Times New Roman"/>
                        </a:rPr>
                        <a:t>(50), </a:t>
                      </a:r>
                      <a:r>
                        <a:rPr lang="ru-RU" sz="800" b="1" dirty="0">
                          <a:latin typeface="Arial"/>
                          <a:ea typeface="Times New Roman"/>
                          <a:cs typeface="Times New Roman"/>
                        </a:rPr>
                        <a:t>д. Куяновская Гарь </a:t>
                      </a:r>
                      <a:r>
                        <a:rPr lang="ru-RU" sz="800" b="1" dirty="0" smtClean="0">
                          <a:latin typeface="Arial"/>
                          <a:ea typeface="Times New Roman"/>
                          <a:cs typeface="Times New Roman"/>
                        </a:rPr>
                        <a:t>(49), </a:t>
                      </a:r>
                      <a:r>
                        <a:rPr lang="ru-RU" sz="800" b="1" dirty="0">
                          <a:latin typeface="Arial"/>
                          <a:ea typeface="Times New Roman"/>
                          <a:cs typeface="Times New Roman"/>
                        </a:rPr>
                        <a:t>п. Орловка </a:t>
                      </a:r>
                      <a:r>
                        <a:rPr lang="ru-RU" sz="800" b="1" dirty="0" smtClean="0">
                          <a:latin typeface="Arial"/>
                          <a:ea typeface="Times New Roman"/>
                          <a:cs typeface="Times New Roman"/>
                        </a:rPr>
                        <a:t>(5).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2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"/>
                          <a:ea typeface="Times New Roman"/>
                          <a:cs typeface="Times New Roman"/>
                        </a:rPr>
                        <a:t>51-100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b="1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Arial"/>
                          <a:ea typeface="Times New Roman"/>
                          <a:cs typeface="Times New Roman"/>
                        </a:rPr>
                        <a:t>д. </a:t>
                      </a:r>
                      <a:r>
                        <a:rPr lang="ru-RU" sz="800" b="1" dirty="0" err="1">
                          <a:latin typeface="Arial"/>
                          <a:ea typeface="Times New Roman"/>
                          <a:cs typeface="Times New Roman"/>
                        </a:rPr>
                        <a:t>Новошумилово</a:t>
                      </a:r>
                      <a:r>
                        <a:rPr lang="ru-RU" sz="800" b="1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b="1" dirty="0" smtClean="0">
                          <a:latin typeface="Arial"/>
                          <a:ea typeface="Times New Roman"/>
                          <a:cs typeface="Times New Roman"/>
                        </a:rPr>
                        <a:t>(90), </a:t>
                      </a:r>
                      <a:r>
                        <a:rPr lang="ru-RU" sz="800" b="1" dirty="0">
                          <a:latin typeface="Arial"/>
                          <a:ea typeface="Times New Roman"/>
                          <a:cs typeface="Times New Roman"/>
                        </a:rPr>
                        <a:t>п. </a:t>
                      </a:r>
                      <a:r>
                        <a:rPr lang="ru-RU" sz="800" b="1" dirty="0" err="1">
                          <a:latin typeface="Arial"/>
                          <a:ea typeface="Times New Roman"/>
                          <a:cs typeface="Times New Roman"/>
                        </a:rPr>
                        <a:t>Центропо-лигон</a:t>
                      </a:r>
                      <a:r>
                        <a:rPr lang="ru-RU" sz="800" b="1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b="1" dirty="0" smtClean="0">
                          <a:latin typeface="Arial"/>
                          <a:ea typeface="Times New Roman"/>
                          <a:cs typeface="Times New Roman"/>
                        </a:rPr>
                        <a:t>(37), </a:t>
                      </a:r>
                      <a:r>
                        <a:rPr lang="ru-RU" sz="800" b="1" dirty="0">
                          <a:latin typeface="Arial"/>
                          <a:ea typeface="Times New Roman"/>
                          <a:cs typeface="Times New Roman"/>
                        </a:rPr>
                        <a:t>п. Покровский Яр (</a:t>
                      </a:r>
                      <a:r>
                        <a:rPr lang="ru-RU" sz="800" b="1" dirty="0" smtClean="0">
                          <a:latin typeface="Arial"/>
                          <a:ea typeface="Times New Roman"/>
                          <a:cs typeface="Times New Roman"/>
                        </a:rPr>
                        <a:t>55), 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8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"/>
                          <a:ea typeface="Times New Roman"/>
                          <a:cs typeface="Times New Roman"/>
                        </a:rPr>
                        <a:t>150-500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b="1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Arial"/>
                          <a:ea typeface="Times New Roman"/>
                          <a:cs typeface="Times New Roman"/>
                        </a:rPr>
                        <a:t>п. Белый Яр </a:t>
                      </a:r>
                      <a:r>
                        <a:rPr lang="ru-RU" sz="800" b="1" dirty="0" smtClean="0">
                          <a:latin typeface="Arial"/>
                          <a:ea typeface="Times New Roman"/>
                          <a:cs typeface="Times New Roman"/>
                        </a:rPr>
                        <a:t>(399), </a:t>
                      </a:r>
                      <a:r>
                        <a:rPr lang="ru-RU" sz="800" b="1" dirty="0">
                          <a:latin typeface="Arial"/>
                          <a:ea typeface="Times New Roman"/>
                          <a:cs typeface="Times New Roman"/>
                        </a:rPr>
                        <a:t>д. Красная Горка </a:t>
                      </a:r>
                      <a:r>
                        <a:rPr lang="ru-RU" sz="800" b="1" dirty="0" smtClean="0">
                          <a:latin typeface="Arial"/>
                          <a:ea typeface="Times New Roman"/>
                          <a:cs typeface="Times New Roman"/>
                        </a:rPr>
                        <a:t>(165), </a:t>
                      </a:r>
                      <a:r>
                        <a:rPr lang="ru-RU" sz="800" b="1" dirty="0">
                          <a:latin typeface="Arial"/>
                          <a:ea typeface="Times New Roman"/>
                          <a:cs typeface="Times New Roman"/>
                        </a:rPr>
                        <a:t>п. Четь-Конторка </a:t>
                      </a:r>
                      <a:r>
                        <a:rPr lang="ru-RU" sz="800" b="1" dirty="0" smtClean="0">
                          <a:latin typeface="Arial"/>
                          <a:ea typeface="Times New Roman"/>
                          <a:cs typeface="Times New Roman"/>
                        </a:rPr>
                        <a:t>(174), </a:t>
                      </a:r>
                      <a:r>
                        <a:rPr lang="ru-RU" sz="800" b="1" dirty="0">
                          <a:latin typeface="Arial"/>
                          <a:ea typeface="Times New Roman"/>
                          <a:cs typeface="Times New Roman"/>
                        </a:rPr>
                        <a:t>п. Чёрный Яр </a:t>
                      </a:r>
                      <a:r>
                        <a:rPr lang="ru-RU" sz="800" b="1" dirty="0" smtClean="0">
                          <a:latin typeface="Arial"/>
                          <a:ea typeface="Times New Roman"/>
                          <a:cs typeface="Times New Roman"/>
                        </a:rPr>
                        <a:t>(344).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2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"/>
                          <a:ea typeface="Times New Roman"/>
                          <a:cs typeface="Times New Roman"/>
                        </a:rPr>
                        <a:t>501-5000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Arial"/>
                          <a:ea typeface="Times New Roman"/>
                          <a:cs typeface="Times New Roman"/>
                        </a:rPr>
                        <a:t>п. </a:t>
                      </a:r>
                      <a:r>
                        <a:rPr lang="ru-RU" sz="800" b="1" dirty="0" err="1">
                          <a:latin typeface="Arial"/>
                          <a:ea typeface="Times New Roman"/>
                          <a:cs typeface="Times New Roman"/>
                        </a:rPr>
                        <a:t>Берегаево</a:t>
                      </a:r>
                      <a:r>
                        <a:rPr lang="ru-RU" sz="800" b="1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b="1" dirty="0" smtClean="0">
                          <a:latin typeface="Arial"/>
                          <a:ea typeface="Times New Roman"/>
                          <a:cs typeface="Times New Roman"/>
                        </a:rPr>
                        <a:t>(710), 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Arial"/>
                          <a:ea typeface="Times New Roman"/>
                          <a:cs typeface="Times New Roman"/>
                        </a:rPr>
                        <a:t>с. Тегульдет </a:t>
                      </a:r>
                      <a:r>
                        <a:rPr lang="ru-RU" sz="800" b="1" dirty="0" smtClean="0">
                          <a:latin typeface="Arial"/>
                          <a:ea typeface="Times New Roman"/>
                          <a:cs typeface="Times New Roman"/>
                        </a:rPr>
                        <a:t>(3894).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2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"/>
                          <a:ea typeface="Times New Roman"/>
                          <a:cs typeface="Times New Roman"/>
                        </a:rPr>
                        <a:t>Всего: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Arial"/>
                          <a:ea typeface="Times New Roman"/>
                          <a:cs typeface="Times New Roman"/>
                        </a:rPr>
                        <a:t>5991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5" name="Рисунок 24" descr="F:\открытие  Берегаевской церкви 10.07.2016\IMG_4692.JPG"/>
          <p:cNvPicPr/>
          <p:nvPr/>
        </p:nvPicPr>
        <p:blipFill>
          <a:blip r:embed="rId10" cstate="print"/>
          <a:srcRect l="21165" r="20310"/>
          <a:stretch>
            <a:fillRect/>
          </a:stretch>
        </p:blipFill>
        <p:spPr bwMode="auto">
          <a:xfrm>
            <a:off x="1785926" y="6715140"/>
            <a:ext cx="1571636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74" name="Picture 26" descr="C:\Documents and Settings\Эконом\Мои документы\ПАСПОРТ\ПАСПОРТ 2017\церковь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00438" y="6715140"/>
            <a:ext cx="1500197" cy="185738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Text Box 1"/>
          <p:cNvSpPr txBox="1">
            <a:spLocks noChangeArrowheads="1"/>
          </p:cNvSpPr>
          <p:nvPr/>
        </p:nvSpPr>
        <p:spPr bwMode="auto">
          <a:xfrm rot="-5400000">
            <a:off x="-3964781" y="4720431"/>
            <a:ext cx="8388350" cy="458788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Белоярское сельское поселение</a:t>
            </a:r>
            <a:endParaRPr lang="ru-RU" sz="1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874" name="Rectangle 2"/>
          <p:cNvSpPr>
            <a:spLocks noChangeArrowheads="1"/>
          </p:cNvSpPr>
          <p:nvPr/>
        </p:nvSpPr>
        <p:spPr bwMode="auto">
          <a:xfrm>
            <a:off x="512763" y="954229"/>
            <a:ext cx="4824412" cy="18360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Белоярское сельское поселение основано в  </a:t>
            </a:r>
            <a:r>
              <a:rPr lang="ru-RU" sz="12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2005 году</a:t>
            </a:r>
            <a:endParaRPr lang="ru-RU" sz="1200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50000"/>
              </a:lnSpc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ПОСЕЛЕНИЯ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Поздняков Василий Николаевич</a:t>
            </a:r>
          </a:p>
          <a:p>
            <a:pPr>
              <a:lnSpc>
                <a:spcPct val="50000"/>
              </a:lnSpc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полномочий 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сентябрь 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сентябрь 20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50000"/>
              </a:lnSpc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246)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8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www.belselpos.tomsk.ru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8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belselpos@teguldet.tomsknet.ru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СОВЕТА </a:t>
            </a:r>
            <a:r>
              <a:rPr lang="ru-RU" sz="1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Поздняков Василий Николаевич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избрания – 18.10.2010 г.</a:t>
            </a:r>
          </a:p>
        </p:txBody>
      </p:sp>
      <p:pic>
        <p:nvPicPr>
          <p:cNvPr id="2078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0663" y="1142976"/>
            <a:ext cx="1444625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477044" y="2790245"/>
            <a:ext cx="5903912" cy="22917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</a:t>
            </a:r>
          </a:p>
          <a:p>
            <a:pPr algn="just">
              <a:spcBef>
                <a:spcPts val="100"/>
              </a:spcBef>
              <a:spcAft>
                <a:spcPts val="1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Территория: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площадь:  304,4 тыс. га (24,8% от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Тегульдетского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района)</a:t>
            </a:r>
          </a:p>
          <a:p>
            <a:pPr algn="just">
              <a:spcBef>
                <a:spcPts val="100"/>
              </a:spcBef>
              <a:spcAft>
                <a:spcPts val="1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Удалённость от районного центра: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км</a:t>
            </a:r>
          </a:p>
          <a:p>
            <a:pPr algn="just">
              <a:spcBef>
                <a:spcPts val="100"/>
              </a:spcBef>
              <a:spcAft>
                <a:spcPts val="1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круглогодичного сообщения: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pPr algn="just">
              <a:spcBef>
                <a:spcPts val="100"/>
              </a:spcBef>
              <a:spcAft>
                <a:spcPts val="1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Структура:  п. Белый Яр, д. </a:t>
            </a:r>
            <a:r>
              <a:rPr lang="ru-RU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Новошумилово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д. Озерное</a:t>
            </a:r>
          </a:p>
          <a:p>
            <a:pPr algn="just">
              <a:spcBef>
                <a:spcPts val="100"/>
              </a:spcBef>
              <a:spcAft>
                <a:spcPts val="1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Население: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(на 1 января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г.):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507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 в том числе  п. Белый Яр-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399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чел., </a:t>
            </a:r>
            <a:r>
              <a:rPr lang="ru-RU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д.Новошумилово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90 чел.,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д.Озёрное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18 чел.</a:t>
            </a:r>
          </a:p>
          <a:p>
            <a:pPr algn="just">
              <a:spcBef>
                <a:spcPts val="100"/>
              </a:spcBef>
              <a:spcAft>
                <a:spcPts val="1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общей численности населения: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мужчины составляют -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255,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 -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250,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00"/>
              </a:spcBef>
              <a:spcAft>
                <a:spcPts val="1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- 133,  трудоспособное- 267 , пенсионеры -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ФИНАНСОВО-ЭКОНОМИЧЕСКАЯ </a:t>
            </a:r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  <a:r>
              <a:rPr lang="ru-RU" sz="1200" b="1" dirty="0" smtClean="0">
                <a:solidFill>
                  <a:srgbClr val="00B050"/>
                </a:solidFill>
              </a:rPr>
              <a:t>              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207905" name="Rectangle 63"/>
          <p:cNvSpPr>
            <a:spLocks noChangeArrowheads="1"/>
          </p:cNvSpPr>
          <p:nvPr/>
        </p:nvSpPr>
        <p:spPr bwMode="auto">
          <a:xfrm>
            <a:off x="512763" y="7272338"/>
            <a:ext cx="6156325" cy="15872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 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</a:p>
          <a:p>
            <a:pPr algn="just">
              <a:spcBef>
                <a:spcPts val="100"/>
              </a:spcBef>
              <a:spcAft>
                <a:spcPts val="1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социальной сферы: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ФП - 3,  отделение почты России -1 , пожарный пост - 1, библиотеки - 2,  ЦДР - 2,   средняя общеобразовательная школа -1, начальная школа- 1.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spcAft>
                <a:spcPts val="1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ЖКХ: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котельная – 1.</a:t>
            </a:r>
          </a:p>
          <a:p>
            <a:pPr algn="just">
              <a:spcBef>
                <a:spcPts val="100"/>
              </a:spcBef>
              <a:spcAft>
                <a:spcPts val="1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производственной  (агропромышленной) сферы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отсутствуют.</a:t>
            </a:r>
          </a:p>
          <a:p>
            <a:pPr algn="just">
              <a:spcBef>
                <a:spcPts val="100"/>
              </a:spcBef>
              <a:spcAft>
                <a:spcPts val="1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малого и среднего бизнеса: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магазины, пекарня, деревообрабатывающие производства, сбор дикоросов.</a:t>
            </a:r>
          </a:p>
        </p:txBody>
      </p:sp>
      <p:sp>
        <p:nvSpPr>
          <p:cNvPr id="207906" name="Text Box 64"/>
          <p:cNvSpPr txBox="1">
            <a:spLocks noChangeArrowheads="1"/>
          </p:cNvSpPr>
          <p:nvPr/>
        </p:nvSpPr>
        <p:spPr bwMode="auto">
          <a:xfrm>
            <a:off x="6308725" y="8712200"/>
            <a:ext cx="396875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929" name="Text Box 65"/>
          <p:cNvSpPr txBox="1">
            <a:spLocks noChangeArrowheads="1"/>
          </p:cNvSpPr>
          <p:nvPr/>
        </p:nvSpPr>
        <p:spPr bwMode="auto">
          <a:xfrm>
            <a:off x="0" y="19599"/>
            <a:ext cx="6858000" cy="87165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300" b="1" dirty="0">
              <a:solidFill>
                <a:srgbClr val="FFFFFF"/>
              </a:solidFill>
            </a:endParaRPr>
          </a:p>
          <a:p>
            <a:pPr lvl="0"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«БЕЛОЯРСКОЕ СЕЛЬСКОЕ ПОСЕЛЕНИЕ»</a:t>
            </a:r>
            <a:endParaRPr lang="ru-RU" sz="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02733875"/>
              </p:ext>
            </p:extLst>
          </p:nvPr>
        </p:nvGraphicFramePr>
        <p:xfrm>
          <a:off x="620689" y="5308451"/>
          <a:ext cx="5983173" cy="1721329"/>
        </p:xfrm>
        <a:graphic>
          <a:graphicData uri="http://schemas.openxmlformats.org/drawingml/2006/table">
            <a:tbl>
              <a:tblPr/>
              <a:tblGrid>
                <a:gridCol w="2016224"/>
                <a:gridCol w="864096"/>
                <a:gridCol w="936104"/>
                <a:gridCol w="1092528"/>
                <a:gridCol w="1074221"/>
              </a:tblGrid>
              <a:tr h="5840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200" b="0" i="0" u="none" strike="noStrike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план</a:t>
                      </a:r>
                      <a:endParaRPr lang="ru-RU" sz="1200" b="0" i="0" u="none" strike="noStrike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2017 год исполнено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2017 год</a:t>
                      </a:r>
                      <a:endParaRPr lang="ru-RU" sz="1200" b="0" i="0" u="none" strike="noStrike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 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A32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4588,8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4 605,80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6200,5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т.ч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налоговые и неналоговые доходы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всего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4819,8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4 614,20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6333,6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B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Text Box 1"/>
          <p:cNvSpPr txBox="1">
            <a:spLocks noChangeArrowheads="1"/>
          </p:cNvSpPr>
          <p:nvPr/>
        </p:nvSpPr>
        <p:spPr bwMode="auto">
          <a:xfrm rot="-5400000">
            <a:off x="-3964781" y="4720431"/>
            <a:ext cx="8388350" cy="458788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Берегаевское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сельское поселение</a:t>
            </a:r>
            <a:endParaRPr lang="ru-RU" sz="1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922" name="Text Box 2"/>
          <p:cNvSpPr txBox="1">
            <a:spLocks noChangeArrowheads="1"/>
          </p:cNvSpPr>
          <p:nvPr/>
        </p:nvSpPr>
        <p:spPr bwMode="auto">
          <a:xfrm>
            <a:off x="614362" y="971600"/>
            <a:ext cx="5940425" cy="3972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Берегаеское</a:t>
            </a:r>
            <a:r>
              <a:rPr lang="ru-RU" sz="1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  основано  в </a:t>
            </a:r>
            <a:r>
              <a:rPr lang="ru-RU" sz="12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2005  </a:t>
            </a:r>
            <a:r>
              <a:rPr lang="ru-RU" sz="1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200" b="1" dirty="0">
              <a:solidFill>
                <a:srgbClr val="00CC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ПОСЕЛЕНИЯ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Жендарев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Олег Алексеевич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полномочий: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сентябрь 2016 – сентябрь 2021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(38-246) 33-1-89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</a:t>
            </a:r>
            <a:r>
              <a:rPr lang="ru-RU" sz="1200" dirty="0">
                <a:solidFill>
                  <a:srgbClr val="00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u="sng" dirty="0">
                <a:solidFill>
                  <a:srgbClr val="008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www.beregaevo</a:t>
            </a:r>
            <a:r>
              <a:rPr lang="ru-RU" sz="1200" u="sng" dirty="0">
                <a:solidFill>
                  <a:srgbClr val="008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u="sng" dirty="0" err="1">
                <a:solidFill>
                  <a:srgbClr val="008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tomsk</a:t>
            </a:r>
            <a:r>
              <a:rPr lang="ru-RU" sz="1200" u="sng" dirty="0">
                <a:solidFill>
                  <a:srgbClr val="008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u="sng" dirty="0" err="1">
                <a:solidFill>
                  <a:srgbClr val="008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12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Emeil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8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beregsp</a:t>
            </a:r>
            <a:r>
              <a:rPr lang="ru-RU" sz="1200" dirty="0">
                <a:solidFill>
                  <a:srgbClr val="008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1200" dirty="0" err="1">
                <a:solidFill>
                  <a:srgbClr val="008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tomsk</a:t>
            </a:r>
            <a:r>
              <a:rPr lang="ru-RU" sz="1200" dirty="0">
                <a:solidFill>
                  <a:srgbClr val="008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dirty="0" err="1">
                <a:solidFill>
                  <a:srgbClr val="008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</a:t>
            </a:r>
            <a:r>
              <a:rPr lang="ru-RU" sz="1200" dirty="0">
                <a:solidFill>
                  <a:srgbClr val="008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dirty="0" err="1">
                <a:solidFill>
                  <a:srgbClr val="008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en-US" sz="1200" dirty="0">
              <a:solidFill>
                <a:srgbClr val="008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СОВЕТА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Жендарев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Олег Алексеевич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ХАРАКТЕРИСТКА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Территория: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площадь: 273,6 тыс. га (22,3% от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Тегульдетского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района)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Удаленность от районного центра: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км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круглогодичного сообщения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НЕТ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Структура: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Берегаево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п.Красный Яр,  д. Красная Горка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(на 1 января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г.)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876 чел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в том числе  п.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Берегаево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710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чел.,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Красный Яр-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чел.,  д. Красная Горка –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165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общей численности населения: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мужчины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составляют 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433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женщины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в том числе  дети 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197,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трудоспособное население - 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424, 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пенсионеры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255.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ФИНАНСОВО-ЭКОНОМИЧЕСКАЯ 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			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209951" name="Text Box 61"/>
          <p:cNvSpPr txBox="1">
            <a:spLocks noChangeArrowheads="1"/>
          </p:cNvSpPr>
          <p:nvPr/>
        </p:nvSpPr>
        <p:spPr bwMode="auto">
          <a:xfrm>
            <a:off x="614362" y="6732240"/>
            <a:ext cx="6091238" cy="15718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 ПОСЕЛЕНИЯ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социальной сферы: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амбулатория – 1, ФАП  -1, почта России - 2, пожарная часть – 1, библиотека – 2, дом культуры  – 2,  школа – 2.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ЖКХ: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котельные – 2 шт.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производственной (сельскохозяйственной) сферы:   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КФХ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Санько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О.В.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малого и среднего бизнеса: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магазины ,  пекарня, кафе, пилорама, пассажирские перевозки,  услуги такси,  деревообрабатывающие производства,  сбор дикоросов.</a:t>
            </a:r>
          </a:p>
        </p:txBody>
      </p:sp>
      <p:sp>
        <p:nvSpPr>
          <p:cNvPr id="209952" name="Text Box 62"/>
          <p:cNvSpPr txBox="1">
            <a:spLocks noChangeArrowheads="1"/>
          </p:cNvSpPr>
          <p:nvPr/>
        </p:nvSpPr>
        <p:spPr bwMode="auto">
          <a:xfrm>
            <a:off x="6308725" y="8712200"/>
            <a:ext cx="396875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952" name="Text Box 64"/>
          <p:cNvSpPr txBox="1">
            <a:spLocks noChangeArrowheads="1"/>
          </p:cNvSpPr>
          <p:nvPr/>
        </p:nvSpPr>
        <p:spPr bwMode="auto">
          <a:xfrm>
            <a:off x="0" y="0"/>
            <a:ext cx="6858000" cy="902428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500" b="1" dirty="0">
              <a:solidFill>
                <a:srgbClr val="FFFFFF"/>
              </a:solidFill>
            </a:endParaRPr>
          </a:p>
          <a:p>
            <a:pPr lvl="0"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«БЕРЕГАЕВСКОЕ СЕЛЬСКОЕ ПОСЕЛЕНИЕ»</a:t>
            </a:r>
            <a:endParaRPr lang="ru-RU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" name="Рисунок 9" descr="F:\Жендарев Олег\IMG_87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5376" y="971600"/>
            <a:ext cx="1500224" cy="1916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4412764"/>
              </p:ext>
            </p:extLst>
          </p:nvPr>
        </p:nvGraphicFramePr>
        <p:xfrm>
          <a:off x="614362" y="4944099"/>
          <a:ext cx="6091238" cy="1518285"/>
        </p:xfrm>
        <a:graphic>
          <a:graphicData uri="http://schemas.openxmlformats.org/drawingml/2006/table">
            <a:tbl>
              <a:tblPr/>
              <a:tblGrid>
                <a:gridCol w="2099613"/>
                <a:gridCol w="909606"/>
                <a:gridCol w="985406"/>
                <a:gridCol w="1137007"/>
                <a:gridCol w="959606"/>
              </a:tblGrid>
              <a:tr h="381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108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200" b="0" i="0" u="none" strike="noStrike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план</a:t>
                      </a:r>
                      <a:endParaRPr lang="ru-RU" sz="1200" b="0" i="0" u="none" strike="noStrike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2017 год исполнено</a:t>
                      </a:r>
                    </a:p>
                  </a:txBody>
                  <a:tcPr marL="108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2017 год</a:t>
                      </a:r>
                      <a:endParaRPr lang="ru-RU" sz="1200" b="0" i="0" u="none" strike="noStrike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 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A32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10343,0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10 374,60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9052,9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т.ч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налоговые и неналоговые доходы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1397,4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1429,0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102,3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1287,7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всего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10513,0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10 263,30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9221,8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Text Box 1"/>
          <p:cNvSpPr txBox="1">
            <a:spLocks noChangeArrowheads="1"/>
          </p:cNvSpPr>
          <p:nvPr/>
        </p:nvSpPr>
        <p:spPr bwMode="auto">
          <a:xfrm rot="-5400000">
            <a:off x="-3964781" y="4720431"/>
            <a:ext cx="8388350" cy="458788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Тегульдетское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сельское поселение</a:t>
            </a:r>
            <a:endParaRPr lang="ru-RU" sz="1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970" name="Rectangle 2"/>
          <p:cNvSpPr>
            <a:spLocks noChangeArrowheads="1"/>
          </p:cNvSpPr>
          <p:nvPr/>
        </p:nvSpPr>
        <p:spPr bwMode="auto">
          <a:xfrm>
            <a:off x="490414" y="845610"/>
            <a:ext cx="6000792" cy="18819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Тегульдетское сельское поселение основано в  </a:t>
            </a:r>
            <a:r>
              <a:rPr lang="ru-RU" sz="12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2005 </a:t>
            </a:r>
            <a:r>
              <a:rPr lang="ru-RU" sz="1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году.</a:t>
            </a:r>
          </a:p>
          <a:p>
            <a:pPr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Житник Владимир Семенович</a:t>
            </a:r>
          </a:p>
          <a:p>
            <a:pPr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полномочий – сентябрь 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2017 -  сентябрь 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</a:p>
          <a:p>
            <a:pPr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246) 2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19-25</a:t>
            </a:r>
          </a:p>
          <a:p>
            <a:pPr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tegs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tomsk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teg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sp@tomsk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СОВЕТА </a:t>
            </a:r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Житник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Семенович</a:t>
            </a:r>
          </a:p>
          <a:p>
            <a:pPr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избрания – 18.09.2017 г.</a:t>
            </a:r>
          </a:p>
        </p:txBody>
      </p:sp>
      <p:sp>
        <p:nvSpPr>
          <p:cNvPr id="211971" name="Rectangle 3"/>
          <p:cNvSpPr>
            <a:spLocks noChangeArrowheads="1"/>
          </p:cNvSpPr>
          <p:nvPr/>
        </p:nvSpPr>
        <p:spPr bwMode="auto">
          <a:xfrm>
            <a:off x="458788" y="2571737"/>
            <a:ext cx="6162656" cy="25544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6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</a:t>
            </a:r>
          </a:p>
          <a:p>
            <a:pPr algn="just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Территория: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площадь:  540,4 тыс. га . (44% от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Тегульдетского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района)</a:t>
            </a:r>
          </a:p>
          <a:p>
            <a:pPr algn="just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Удалённость от районного центра: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км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круглогодичного сообщения: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</a:p>
          <a:p>
            <a:pPr algn="just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Структура: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с.Тегульдет, д.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Байгалы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Куяновская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Гарь, п. Покровский Яр, п.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Центрополигон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п. Четь Конторка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Население: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1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2019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г.):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4259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(71%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Тегульдетского  района), в том числе с. Тегульдет –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3894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чел., д.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Байгалы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чел., д.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Куяновская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Гарь –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чел., п.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Центрополигон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чел., п. Четь– Конторка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-174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чел., п. Покровский Яр-55 чел.  Из общей численности населения : мужчины составляют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2045,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  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2214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1065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 16 лет),  трудоспособное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2257,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пенсионеры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1874.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ФИНАНСОВО-ЭКОНОМИЧЕСКАЯ 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                   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212000" name="Rectangle 62"/>
          <p:cNvSpPr>
            <a:spLocks noChangeArrowheads="1"/>
          </p:cNvSpPr>
          <p:nvPr/>
        </p:nvSpPr>
        <p:spPr bwMode="auto">
          <a:xfrm>
            <a:off x="500042" y="6810796"/>
            <a:ext cx="6143668" cy="21236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 </a:t>
            </a:r>
            <a:r>
              <a:rPr lang="ru-RU" sz="105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  <a:endParaRPr lang="en-US" sz="105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социальной сферы: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ПФР – 1, больница -  1 шт., ФАП - 3 шт., аптека – 1 шт.,  Почта России - 1 </a:t>
            </a:r>
            <a:r>
              <a:rPr lang="ru-RU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Пожарная часть - 1 </a:t>
            </a:r>
            <a:r>
              <a:rPr lang="ru-RU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отделение полиции  - 1 </a:t>
            </a:r>
            <a:r>
              <a:rPr lang="ru-RU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библиотека - 1 </a:t>
            </a:r>
            <a:r>
              <a:rPr lang="ru-RU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РДК - 1 </a:t>
            </a:r>
            <a:r>
              <a:rPr lang="ru-RU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спортивная школа - 1, общеобразовательные школы - 4 </a:t>
            </a:r>
            <a:r>
              <a:rPr lang="ru-RU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музыкальная школа - 1 шт.</a:t>
            </a:r>
          </a:p>
          <a:p>
            <a:pPr algn="just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ЖКХ: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котельные - 12  </a:t>
            </a:r>
            <a:r>
              <a:rPr lang="ru-RU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тепловые сети - 0,56 км., водопроводные сети - 0,45 км., водонапорные башни - 4 шт., водозаборные колонки – 2 шт.</a:t>
            </a:r>
          </a:p>
          <a:p>
            <a:pPr algn="just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производственной (агропромышленной) сферы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ООО «Леспромхоз Тегульдетский», </a:t>
            </a:r>
            <a:r>
              <a:rPr lang="ru-RU" sz="10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Хенда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Сибирь», ТУЮФ ГУП ТО «Тегульдетское ДРСУ»,</a:t>
            </a:r>
            <a:r>
              <a:rPr lang="ru-RU" alt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крестьянские (фермерские) хозяйства.</a:t>
            </a:r>
            <a:endParaRPr lang="ru-RU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малого и среднего бизнеса: </a:t>
            </a:r>
            <a:r>
              <a:rPr lang="ru-RU" alt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магазины, </a:t>
            </a:r>
            <a:r>
              <a:rPr lang="ru-RU" altLang="ru-RU" sz="10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автомойка</a:t>
            </a:r>
            <a:r>
              <a:rPr lang="ru-RU" alt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шиномонтажная мастерская, парикмахерская, пилорама, автозаправочные станции, пекарни, фотоателье, деревообрабатывающие производства, сбор дикоросов.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2001" name="Text Box 63"/>
          <p:cNvSpPr txBox="1">
            <a:spLocks noChangeArrowheads="1"/>
          </p:cNvSpPr>
          <p:nvPr/>
        </p:nvSpPr>
        <p:spPr bwMode="auto">
          <a:xfrm>
            <a:off x="6308725" y="8712200"/>
            <a:ext cx="396875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0000"/>
                </a:solidFill>
              </a:rPr>
              <a:t>33</a:t>
            </a:r>
            <a:endParaRPr lang="ru-RU" sz="1200" b="1" dirty="0">
              <a:solidFill>
                <a:srgbClr val="000000"/>
              </a:solidFill>
            </a:endParaRPr>
          </a:p>
        </p:txBody>
      </p:sp>
      <p:sp>
        <p:nvSpPr>
          <p:cNvPr id="38977" name="Text Box 65"/>
          <p:cNvSpPr txBox="1">
            <a:spLocks noChangeArrowheads="1"/>
          </p:cNvSpPr>
          <p:nvPr/>
        </p:nvSpPr>
        <p:spPr bwMode="auto">
          <a:xfrm>
            <a:off x="0" y="1"/>
            <a:ext cx="6858000" cy="840872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1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0"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ТЕГУЛЬДЕТСКОЕ СЕЛЬСКОЕ ПОСЕЛЕНИЕ»</a:t>
            </a:r>
            <a:endParaRPr lang="ru-RU" sz="1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15042" name="Picture 2" descr="http://tegsp.tomsk.ru/files/images/gla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5184" y="928662"/>
            <a:ext cx="1668049" cy="1843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2698039"/>
              </p:ext>
            </p:extLst>
          </p:nvPr>
        </p:nvGraphicFramePr>
        <p:xfrm>
          <a:off x="561931" y="5098201"/>
          <a:ext cx="6143668" cy="1518285"/>
        </p:xfrm>
        <a:graphic>
          <a:graphicData uri="http://schemas.openxmlformats.org/drawingml/2006/table">
            <a:tbl>
              <a:tblPr/>
              <a:tblGrid>
                <a:gridCol w="1786949"/>
                <a:gridCol w="893925"/>
                <a:gridCol w="1050291"/>
                <a:gridCol w="1188487"/>
                <a:gridCol w="1224016"/>
              </a:tblGrid>
              <a:tr h="381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200" b="0" i="0" u="none" strike="noStrike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план</a:t>
                      </a:r>
                      <a:endParaRPr lang="ru-RU" sz="1200" b="0" i="0" u="none" strike="noStrike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2017 год исполнено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2017 год</a:t>
                      </a:r>
                      <a:endParaRPr lang="ru-RU" sz="1200" b="0" i="0" u="none" strike="noStrike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 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A32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43705,9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43254,5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42907,8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т.ч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налоговые и неналоговые доходы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9667,3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9229,1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10678,4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всего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43865,4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43292,3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42695,3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B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1"/>
          <p:cNvSpPr>
            <a:spLocks noChangeArrowheads="1"/>
          </p:cNvSpPr>
          <p:nvPr/>
        </p:nvSpPr>
        <p:spPr bwMode="auto">
          <a:xfrm>
            <a:off x="500042" y="902428"/>
            <a:ext cx="6202363" cy="20935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Черноярское сельское поселение основано в  </a:t>
            </a:r>
            <a:r>
              <a:rPr lang="ru-RU" sz="13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2005 </a:t>
            </a:r>
            <a:r>
              <a:rPr lang="ru-RU" sz="13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  <a:p>
            <a:pPr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ПОСЕЛЕНИЯ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Еремин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Михайлович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Избран Советом поселения из числа кандидатов,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представленных конкурсной комиссией по результатам конкурса </a:t>
            </a:r>
            <a:r>
              <a:rPr lang="ru-RU" sz="1200" dirty="0" smtClean="0">
                <a:solidFill>
                  <a:schemeClr val="tx1"/>
                </a:solidFill>
              </a:rPr>
              <a:t>с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полномочий 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сентябрь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ноябрь  2022 </a:t>
            </a:r>
          </a:p>
          <a:p>
            <a:pPr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(8-38-246) 3-11-42</a:t>
            </a:r>
          </a:p>
          <a:p>
            <a:pPr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http://blacksp.tomsk.ru/</a:t>
            </a:r>
            <a:b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blacksp@tomsk.gov.ru</a:t>
            </a:r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</a:t>
            </a:r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Игнатенко 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</a:t>
            </a:r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Дмитриевна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избрания – 07.12.2017 г.</a:t>
            </a:r>
          </a:p>
        </p:txBody>
      </p:sp>
      <p:sp>
        <p:nvSpPr>
          <p:cNvPr id="214018" name="Rectangle 2"/>
          <p:cNvSpPr>
            <a:spLocks noChangeArrowheads="1"/>
          </p:cNvSpPr>
          <p:nvPr/>
        </p:nvSpPr>
        <p:spPr bwMode="auto">
          <a:xfrm>
            <a:off x="500042" y="3000364"/>
            <a:ext cx="5916613" cy="19288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</a:t>
            </a:r>
          </a:p>
          <a:p>
            <a:pPr algn="just">
              <a:spcBef>
                <a:spcPts val="100"/>
              </a:spcBef>
              <a:spcAft>
                <a:spcPts val="1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Территория: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площадь:  108,7 тыс.га (8,9 от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Тегульдетского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района)</a:t>
            </a:r>
          </a:p>
          <a:p>
            <a:pPr algn="just">
              <a:spcBef>
                <a:spcPts val="100"/>
              </a:spcBef>
              <a:spcAft>
                <a:spcPts val="1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Удалённость от районного центра: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км</a:t>
            </a:r>
          </a:p>
          <a:p>
            <a:pPr algn="just">
              <a:spcBef>
                <a:spcPts val="100"/>
              </a:spcBef>
              <a:spcAft>
                <a:spcPts val="1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круглогодичного сообщения: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</a:p>
          <a:p>
            <a:pPr algn="just">
              <a:spcBef>
                <a:spcPts val="100"/>
              </a:spcBef>
              <a:spcAft>
                <a:spcPts val="1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Структура: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Черный Яр, п. Орловка.</a:t>
            </a:r>
          </a:p>
          <a:p>
            <a:pPr algn="just">
              <a:spcBef>
                <a:spcPts val="100"/>
              </a:spcBef>
              <a:spcAft>
                <a:spcPts val="1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Население: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1 января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г.):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349 чел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п. Чёрный Яр –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344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чел.,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п.Орловка  -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</a:p>
          <a:p>
            <a:pPr algn="just">
              <a:spcBef>
                <a:spcPts val="100"/>
              </a:spcBef>
              <a:spcAft>
                <a:spcPts val="1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общей численности населения мужчины составляют </a:t>
            </a:r>
            <a:r>
              <a:rPr lang="en-US" sz="12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64, </a:t>
            </a:r>
            <a:r>
              <a:rPr lang="ru-RU" sz="12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 - </a:t>
            </a:r>
            <a:r>
              <a:rPr lang="en-US" sz="12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85,</a:t>
            </a:r>
            <a:endParaRPr lang="ru-RU" sz="12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00"/>
              </a:spcBef>
              <a:spcAft>
                <a:spcPts val="1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- 91 </a:t>
            </a:r>
            <a:r>
              <a:rPr lang="ru-RU" sz="12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12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трудоспособное - 203 </a:t>
            </a:r>
            <a:r>
              <a:rPr lang="ru-RU" sz="12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пенсионеры -</a:t>
            </a:r>
            <a:r>
              <a:rPr lang="ru-RU" sz="12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115.</a:t>
            </a:r>
            <a:endParaRPr lang="ru-RU" sz="7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ФИНАНСОВО-ЭКОНОМИЧЕСКАЯ ИНФОРМАЦИЯ		</a:t>
            </a:r>
            <a:r>
              <a:rPr lang="ru-RU" sz="1200" dirty="0" err="1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тыс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 .руб.</a:t>
            </a:r>
          </a:p>
        </p:txBody>
      </p:sp>
      <p:sp>
        <p:nvSpPr>
          <p:cNvPr id="214047" name="Rectangle 61"/>
          <p:cNvSpPr>
            <a:spLocks noChangeArrowheads="1"/>
          </p:cNvSpPr>
          <p:nvPr/>
        </p:nvSpPr>
        <p:spPr bwMode="auto">
          <a:xfrm>
            <a:off x="500042" y="7286644"/>
            <a:ext cx="6022997" cy="1387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 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социальной сферы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врачебная амбулатория -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 отделение почты России -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пожарный пост - 1,  дом культуры - 1,   средняя общеобразовательная школа –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ЖКХ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котельная – 1, водонапорные башни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производственной (агропромышленной) сферы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ООО «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Чулымлестранс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сплав леса по реке Чулым.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малого и среднего бизнеса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магазины, </a:t>
            </a:r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дикоросов.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4048" name="Text Box 62"/>
          <p:cNvSpPr txBox="1">
            <a:spLocks noChangeArrowheads="1"/>
          </p:cNvSpPr>
          <p:nvPr/>
        </p:nvSpPr>
        <p:spPr bwMode="auto">
          <a:xfrm>
            <a:off x="6308725" y="8712200"/>
            <a:ext cx="396875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0000"/>
                </a:solidFill>
              </a:rPr>
              <a:t>34</a:t>
            </a:r>
            <a:endParaRPr lang="ru-RU" sz="1200" b="1" dirty="0">
              <a:solidFill>
                <a:srgbClr val="000000"/>
              </a:solidFill>
            </a:endParaRPr>
          </a:p>
        </p:txBody>
      </p:sp>
      <p:sp>
        <p:nvSpPr>
          <p:cNvPr id="214049" name="Text Box 63"/>
          <p:cNvSpPr txBox="1">
            <a:spLocks noChangeArrowheads="1"/>
          </p:cNvSpPr>
          <p:nvPr/>
        </p:nvSpPr>
        <p:spPr bwMode="auto">
          <a:xfrm rot="-5400000">
            <a:off x="-3964781" y="4720431"/>
            <a:ext cx="8388350" cy="458788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Черноярское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сельское поселение</a:t>
            </a:r>
            <a:endParaRPr lang="ru-RU" sz="1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4050" name="Picture 6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214950" y="1214414"/>
            <a:ext cx="1533348" cy="1955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0001" name="Text Box 65"/>
          <p:cNvSpPr txBox="1">
            <a:spLocks noChangeArrowheads="1"/>
          </p:cNvSpPr>
          <p:nvPr/>
        </p:nvSpPr>
        <p:spPr bwMode="auto">
          <a:xfrm>
            <a:off x="0" y="0"/>
            <a:ext cx="6858000" cy="902428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500" b="1" dirty="0">
              <a:solidFill>
                <a:srgbClr val="FFFFFF"/>
              </a:solidFill>
            </a:endParaRPr>
          </a:p>
          <a:p>
            <a:pPr lvl="0"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«ЧЕРНОЯРСКОЕ СЕЛЬСКОЕ ПОСЕЛЕНИЕ»</a:t>
            </a:r>
            <a:endParaRPr lang="ru-RU" sz="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91509849"/>
              </p:ext>
            </p:extLst>
          </p:nvPr>
        </p:nvGraphicFramePr>
        <p:xfrm>
          <a:off x="620688" y="5286380"/>
          <a:ext cx="6094460" cy="1518285"/>
        </p:xfrm>
        <a:graphic>
          <a:graphicData uri="http://schemas.openxmlformats.org/drawingml/2006/table">
            <a:tbl>
              <a:tblPr/>
              <a:tblGrid>
                <a:gridCol w="1742339"/>
                <a:gridCol w="847322"/>
                <a:gridCol w="1048137"/>
                <a:gridCol w="1228331"/>
                <a:gridCol w="1228331"/>
              </a:tblGrid>
              <a:tr h="381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200" b="0" i="0" u="none" strike="noStrike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план</a:t>
                      </a:r>
                      <a:endParaRPr lang="ru-RU" sz="1200" b="0" i="0" u="none" strike="noStrike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2017 год исполнено</a:t>
                      </a:r>
                    </a:p>
                  </a:txBody>
                  <a:tcPr marL="108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2017 год</a:t>
                      </a:r>
                      <a:endParaRPr lang="ru-RU" sz="1200" b="0" i="0" u="none" strike="noStrike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 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A32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5929,3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5931,4</a:t>
                      </a:r>
                    </a:p>
                  </a:txBody>
                  <a:tcPr marL="108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7475,8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т.ч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налоговые и неналоговые доходы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1172,2</a:t>
                      </a:r>
                    </a:p>
                  </a:txBody>
                  <a:tcPr marL="108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всего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6002,8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5936,4</a:t>
                      </a:r>
                    </a:p>
                  </a:txBody>
                  <a:tcPr marL="108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5383,7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8B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ext Box 2"/>
          <p:cNvSpPr txBox="1">
            <a:spLocks noChangeArrowheads="1"/>
          </p:cNvSpPr>
          <p:nvPr/>
        </p:nvSpPr>
        <p:spPr bwMode="auto">
          <a:xfrm>
            <a:off x="188913" y="8675688"/>
            <a:ext cx="5435600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>
                <a:solidFill>
                  <a:srgbClr val="FFFFFF"/>
                </a:solidFill>
              </a:rPr>
              <a:t>Вид на с. Тегульдет с высоты птичьего </a:t>
            </a:r>
            <a:r>
              <a:rPr lang="ru-RU" sz="1400" b="1" dirty="0" smtClean="0">
                <a:solidFill>
                  <a:srgbClr val="FFFFFF"/>
                </a:solidFill>
              </a:rPr>
              <a:t>полета</a:t>
            </a:r>
            <a:endParaRPr lang="ru-RU" sz="1400" b="1" dirty="0">
              <a:solidFill>
                <a:srgbClr val="FFFFFF"/>
              </a:solidFill>
            </a:endParaRPr>
          </a:p>
        </p:txBody>
      </p:sp>
      <p:pic>
        <p:nvPicPr>
          <p:cNvPr id="184323" name="Picture 3" descr="C:\Documents and Settings\Эконом\Мои документы\ПАСПОРТ\ПАСПОРТ 2017\тегульдет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Text Box 1"/>
          <p:cNvSpPr txBox="1">
            <a:spLocks noChangeArrowheads="1"/>
          </p:cNvSpPr>
          <p:nvPr/>
        </p:nvSpPr>
        <p:spPr bwMode="auto">
          <a:xfrm rot="-5400000">
            <a:off x="-3964781" y="4720431"/>
            <a:ext cx="8388350" cy="458788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FFFF"/>
                </a:solidFill>
              </a:rPr>
              <a:t>Местная власть</a:t>
            </a:r>
          </a:p>
        </p:txBody>
      </p:sp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500042" y="1142976"/>
            <a:ext cx="6011862" cy="18334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ИСПОЛНИТЕЛЬНАЯ ВЛАСТЬ</a:t>
            </a:r>
          </a:p>
          <a:p>
            <a:pPr>
              <a:spcBef>
                <a:spcPts val="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</a:t>
            </a:r>
            <a:r>
              <a:rPr lang="ru-RU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информация:</a:t>
            </a:r>
          </a:p>
          <a:p>
            <a:pPr>
              <a:spcBef>
                <a:spcPts val="3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Почтовый адрес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636900, </a:t>
            </a:r>
          </a:p>
          <a:p>
            <a:pPr>
              <a:spcBef>
                <a:spcPts val="3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Томская область, село Тегульдет, ул. Ленина, 97</a:t>
            </a:r>
          </a:p>
          <a:p>
            <a:pPr>
              <a:spcBef>
                <a:spcPts val="3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300" dirty="0">
                <a:solidFill>
                  <a:srgbClr val="008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tegadm@tomsk.gov.ru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3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(8-38-246) 2-16-66, (8-38-246) 2-16-42</a:t>
            </a:r>
          </a:p>
          <a:p>
            <a:pPr>
              <a:spcBef>
                <a:spcPts val="3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Факс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(8-38-246) 2-18-38</a:t>
            </a:r>
          </a:p>
        </p:txBody>
      </p:sp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516900" y="2971492"/>
            <a:ext cx="4284663" cy="101014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3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Тегульдетского района</a:t>
            </a:r>
          </a:p>
          <a:p>
            <a:pPr>
              <a:spcBef>
                <a:spcPts val="3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Клишин Игорь Александрович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3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рождения 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- 1977</a:t>
            </a:r>
            <a:endParaRPr lang="ru-RU" sz="1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полномочий: сентябрь 2014 г. – сентябрь 2019 г.</a:t>
            </a:r>
          </a:p>
        </p:txBody>
      </p:sp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692150" y="5580063"/>
            <a:ext cx="5256213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dirty="0"/>
          </a:p>
        </p:txBody>
      </p: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500042" y="4097620"/>
            <a:ext cx="5905500" cy="14872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3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заместитель Главы  Тегульдетского </a:t>
            </a:r>
            <a:r>
              <a:rPr lang="ru-RU" sz="13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endParaRPr lang="ru-RU" sz="13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Салутин Олег Владимирович - (8-38-246) 2-15-83</a:t>
            </a:r>
          </a:p>
          <a:p>
            <a:pPr>
              <a:spcBef>
                <a:spcPts val="3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Главы  Тегульдетского района по социальным </a:t>
            </a:r>
            <a:r>
              <a:rPr lang="ru-RU" sz="13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</a:t>
            </a:r>
            <a:endParaRPr lang="ru-RU" sz="13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Романова Лидия Владимировна - (8-38-246) 2-13-00</a:t>
            </a:r>
          </a:p>
          <a:p>
            <a:pPr>
              <a:spcBef>
                <a:spcPts val="3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Главы Тегульдетского района по управлению </a:t>
            </a:r>
            <a:r>
              <a:rPr lang="ru-RU" sz="13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делами</a:t>
            </a:r>
            <a:endParaRPr lang="ru-RU" sz="13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Кадышева Татьяна Витальевна - (8-38-246) 2-14-43</a:t>
            </a:r>
          </a:p>
        </p:txBody>
      </p:sp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516900" y="5678809"/>
            <a:ext cx="5545137" cy="14718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200" b="1" dirty="0">
              <a:solidFill>
                <a:srgbClr val="000000"/>
              </a:solidFill>
            </a:endParaRPr>
          </a:p>
          <a:p>
            <a:pPr>
              <a:spcBef>
                <a:spcPts val="3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ПРЕДСТАВИТЕЛЬНАЯ ВЛАСТЬ</a:t>
            </a:r>
          </a:p>
          <a:p>
            <a:pPr>
              <a:spcBef>
                <a:spcPts val="3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Думы Тегульдетского района</a:t>
            </a:r>
          </a:p>
          <a:p>
            <a:pPr>
              <a:spcBef>
                <a:spcPts val="3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Мельник Андрей Петрович</a:t>
            </a:r>
          </a:p>
          <a:p>
            <a:pPr>
              <a:spcBef>
                <a:spcPts val="3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рождения – 1972</a:t>
            </a:r>
          </a:p>
          <a:p>
            <a:pPr>
              <a:spcBef>
                <a:spcPts val="3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избрания: сентябрь 2015 года.</a:t>
            </a:r>
          </a:p>
        </p:txBody>
      </p:sp>
      <p:sp>
        <p:nvSpPr>
          <p:cNvPr id="167943" name="Text Box 7"/>
          <p:cNvSpPr txBox="1">
            <a:spLocks noChangeArrowheads="1"/>
          </p:cNvSpPr>
          <p:nvPr/>
        </p:nvSpPr>
        <p:spPr bwMode="auto">
          <a:xfrm>
            <a:off x="6308725" y="8712200"/>
            <a:ext cx="39687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6BD3581-A21E-4178-A3C8-04A7E0F466F7}" type="slidenum">
              <a:rPr lang="ru-RU" sz="1200" b="1">
                <a:solidFill>
                  <a:srgbClr val="000000"/>
                </a:solidFill>
              </a:rPr>
              <a:pPr algn="ctr">
                <a:spcBef>
                  <a:spcPts val="75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ru-RU" sz="1200" b="1" dirty="0">
              <a:solidFill>
                <a:srgbClr val="000000"/>
              </a:solidFill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0" y="0"/>
            <a:ext cx="6858000" cy="902428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500" b="1" dirty="0">
              <a:solidFill>
                <a:srgbClr val="FFFFFF"/>
              </a:solidFill>
            </a:endParaRPr>
          </a:p>
          <a:p>
            <a:pPr lvl="0"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 Е Г У Л Ь Д Е Т С К И Й  Р А Й О Н»</a:t>
            </a:r>
            <a:endParaRPr lang="ru-RU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794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84" y="1428728"/>
            <a:ext cx="1616075" cy="2341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794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46" y="5572132"/>
            <a:ext cx="1687548" cy="1928826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618563" y="7596336"/>
            <a:ext cx="5786979" cy="1296144"/>
          </a:xfrm>
          <a:prstGeom prst="wedgeRoundRectCallout">
            <a:avLst>
              <a:gd name="adj1" fmla="val -21153"/>
              <a:gd name="adj2" fmla="val 50742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solidFill>
              <a:srgbClr val="33CC3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населения деятельностью органов местного самоуправления (% от числа опрошенных):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600" b="1" kern="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altLang="ru-RU" sz="1600" b="1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– </a:t>
            </a:r>
            <a:r>
              <a:rPr lang="ru-RU" altLang="ru-RU" sz="1600" b="1" kern="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34,49% </a:t>
            </a:r>
            <a:r>
              <a:rPr lang="ru-RU" altLang="ru-RU" sz="1600" b="1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altLang="ru-RU" sz="1600" b="1" kern="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altLang="ru-RU" sz="1600" b="1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–  </a:t>
            </a:r>
            <a:r>
              <a:rPr lang="ru-RU" altLang="ru-RU" sz="1600" b="1" kern="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42,72%;   2017 </a:t>
            </a:r>
            <a:r>
              <a:rPr lang="ru-RU" altLang="ru-RU" sz="1600" b="1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– </a:t>
            </a:r>
            <a:r>
              <a:rPr lang="ru-RU" altLang="ru-RU" sz="1600" b="1" kern="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51,35% </a:t>
            </a:r>
            <a:r>
              <a:rPr lang="ru-RU" altLang="ru-RU" sz="1600" b="1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altLang="ru-RU" sz="1600" b="1" kern="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600" b="1" kern="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altLang="ru-RU" sz="1600" b="1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– </a:t>
            </a:r>
            <a:r>
              <a:rPr lang="ru-RU" altLang="ru-RU" sz="1600" b="1" kern="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45,29%</a:t>
            </a:r>
            <a:endParaRPr lang="ru-RU" sz="1600" b="1" kern="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500" b="1" kern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629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6962267"/>
              </p:ext>
            </p:extLst>
          </p:nvPr>
        </p:nvGraphicFramePr>
        <p:xfrm>
          <a:off x="642917" y="1219324"/>
          <a:ext cx="6000792" cy="7710394"/>
        </p:xfrm>
        <a:graphic>
          <a:graphicData uri="http://schemas.openxmlformats.org/drawingml/2006/table">
            <a:tbl>
              <a:tblPr/>
              <a:tblGrid>
                <a:gridCol w="32436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35290"/>
                <a:gridCol w="16218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8205">
                <a:tc grid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Население </a:t>
                      </a: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6313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16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Демография</a:t>
                      </a: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100000">
                          <a:srgbClr val="96AB94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2017г.</a:t>
                      </a: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100000">
                          <a:srgbClr val="96AB94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2018г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</a:t>
                      </a: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488C4"/>
                        </a:gs>
                        <a:gs pos="100000">
                          <a:srgbClr val="96AB94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066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Родившихся, </a:t>
                      </a:r>
                      <a:r>
                        <a:rPr kumimoji="0" 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чел.</a:t>
                      </a: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92</a:t>
                      </a:r>
                    </a:p>
                  </a:txBody>
                  <a:tcPr marL="43200" marR="43200" marT="22932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79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200" marR="43200" marT="22932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227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% к уровню на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01.01.2017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года    </a:t>
                      </a: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86,8</a:t>
                      </a: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85,9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227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Умерших, </a:t>
                      </a:r>
                      <a:r>
                        <a:rPr kumimoji="0" 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чел.</a:t>
                      </a: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43200" marR="43200" marT="22932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94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200" marR="43200" marT="22932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066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% к уровню на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01.01.2017 года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91,7</a:t>
                      </a:r>
                    </a:p>
                  </a:txBody>
                  <a:tcPr marL="43200" marR="43200" marT="22932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105,6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22932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25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Естественная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(+прибыль,- убыль)   </a:t>
                      </a:r>
                      <a:r>
                        <a:rPr kumimoji="0" 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чел.   </a:t>
                      </a: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00" marR="43200" marT="22932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-15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200" marR="43200" marT="22932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507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в  %   к предыдущему году</a:t>
                      </a: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0,14</a:t>
                      </a: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Рынок труда</a:t>
                      </a: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488C4"/>
                        </a:gs>
                        <a:gs pos="100000">
                          <a:srgbClr val="96AB9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01.01.2018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488C4"/>
                        </a:gs>
                        <a:gs pos="100000">
                          <a:srgbClr val="96AB9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01.01.2019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488C4"/>
                        </a:gs>
                        <a:gs pos="100000">
                          <a:srgbClr val="96AB94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5158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Численность экономически активного населения (ЭАН), </a:t>
                      </a:r>
                      <a:r>
                        <a:rPr kumimoji="0" 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человек</a:t>
                      </a: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3600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200" marR="43200" marT="22932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3590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200" marR="43200" marT="22932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040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в  %     к предыдущему году</a:t>
                      </a: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94,7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60032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Численность безработных граждан, состоявших в органах службы занятости, </a:t>
                      </a:r>
                      <a:r>
                        <a:rPr kumimoji="0" 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человек</a:t>
                      </a: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200" marR="43200" marT="22932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154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200" marR="43200" marT="22932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835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% к  предыдущему году</a:t>
                      </a: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102,4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22932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90,6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22932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0616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Уровень регистрируемой безработицы от ЭАН, </a:t>
                      </a:r>
                      <a:r>
                        <a:rPr kumimoji="0" lang="ru-RU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</a:t>
                      </a: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4,4</a:t>
                      </a:r>
                    </a:p>
                  </a:txBody>
                  <a:tcPr marL="43200" marR="43200" marT="22932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4,4</a:t>
                      </a:r>
                    </a:p>
                  </a:txBody>
                  <a:tcPr marL="43200" marR="43200" marT="22932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3227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п.п. к уровню предыдущего года</a:t>
                      </a: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200" marR="43200" marT="22932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200" marR="43200" marT="22932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40616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Уровень жизни</a:t>
                      </a: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488C4"/>
                        </a:gs>
                        <a:gs pos="100000">
                          <a:srgbClr val="96AB9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01.01.2018</a:t>
                      </a: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488C4"/>
                        </a:gs>
                        <a:gs pos="100000">
                          <a:srgbClr val="96AB9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01.01.2019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488C4"/>
                        </a:gs>
                        <a:gs pos="100000">
                          <a:srgbClr val="96AB94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58999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Среднемесячная начисленная заработная плата крупных и средних предприятий, </a:t>
                      </a:r>
                      <a:r>
                        <a:rPr kumimoji="0" lang="ru-RU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рублей</a:t>
                      </a: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34 644,20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200" marR="43200" marT="22932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39111,8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200" marR="43200" marT="22932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9539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% к уровню предыдущего года</a:t>
                      </a: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105,86</a:t>
                      </a:r>
                    </a:p>
                  </a:txBody>
                  <a:tcPr marL="43200" marR="43200" marT="22932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112,89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200" marR="43200" marT="22932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58999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Величина прожиточного минимума трудоспособного населения, </a:t>
                      </a:r>
                      <a:r>
                        <a:rPr kumimoji="0" 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рублей</a:t>
                      </a: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11 888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200" marR="43200" marT="22932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12208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200" marR="43200" marT="22932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6415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% к уровню предыдущего года</a:t>
                      </a:r>
                    </a:p>
                  </a:txBody>
                  <a:tcPr marL="43200" marR="43200" marT="17640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100,7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200" marR="43200" marT="22932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102,7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200" marR="43200" marT="22932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94625" name="Text Box 141"/>
          <p:cNvSpPr txBox="1">
            <a:spLocks noChangeArrowheads="1"/>
          </p:cNvSpPr>
          <p:nvPr/>
        </p:nvSpPr>
        <p:spPr bwMode="auto">
          <a:xfrm rot="-5400000">
            <a:off x="-3964781" y="4720431"/>
            <a:ext cx="8388350" cy="458788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FFFF"/>
                </a:solidFill>
              </a:rPr>
              <a:t>Качество жизни</a:t>
            </a:r>
          </a:p>
        </p:txBody>
      </p:sp>
      <p:sp>
        <p:nvSpPr>
          <p:cNvPr id="194626" name="Text Box 142"/>
          <p:cNvSpPr txBox="1">
            <a:spLocks noChangeArrowheads="1"/>
          </p:cNvSpPr>
          <p:nvPr/>
        </p:nvSpPr>
        <p:spPr bwMode="auto">
          <a:xfrm>
            <a:off x="6308725" y="8712200"/>
            <a:ext cx="39687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9B154A1-D20B-46DA-9C05-000E2224C5F0}" type="slidenum">
              <a:rPr lang="ru-RU" sz="1200" b="1">
                <a:solidFill>
                  <a:srgbClr val="000000"/>
                </a:solidFill>
              </a:rPr>
              <a:pPr algn="ctr">
                <a:spcBef>
                  <a:spcPts val="75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ru-RU" sz="1200" b="1" dirty="0">
              <a:solidFill>
                <a:srgbClr val="000000"/>
              </a:solidFill>
            </a:endParaRPr>
          </a:p>
        </p:txBody>
      </p:sp>
      <p:sp>
        <p:nvSpPr>
          <p:cNvPr id="30863" name="Text Box 143"/>
          <p:cNvSpPr txBox="1">
            <a:spLocks noChangeArrowheads="1"/>
          </p:cNvSpPr>
          <p:nvPr/>
        </p:nvSpPr>
        <p:spPr bwMode="auto">
          <a:xfrm>
            <a:off x="0" y="0"/>
            <a:ext cx="6858000" cy="902428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500" b="1" dirty="0">
              <a:solidFill>
                <a:srgbClr val="FFFFFF"/>
              </a:solidFill>
            </a:endParaRPr>
          </a:p>
          <a:p>
            <a:pPr lvl="0"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 Е Г У Л Ь Д Е Т С К И Й  Р А Й О Н»</a:t>
            </a:r>
            <a:endParaRPr lang="ru-RU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5" name="Text Box 141"/>
          <p:cNvSpPr txBox="1">
            <a:spLocks noChangeArrowheads="1"/>
          </p:cNvSpPr>
          <p:nvPr/>
        </p:nvSpPr>
        <p:spPr bwMode="auto">
          <a:xfrm rot="-5400000">
            <a:off x="-3964781" y="4720431"/>
            <a:ext cx="8388350" cy="458788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FFFF"/>
                </a:solidFill>
              </a:rPr>
              <a:t>Качество жизни</a:t>
            </a:r>
          </a:p>
        </p:txBody>
      </p:sp>
      <p:sp>
        <p:nvSpPr>
          <p:cNvPr id="194626" name="Text Box 142"/>
          <p:cNvSpPr txBox="1">
            <a:spLocks noChangeArrowheads="1"/>
          </p:cNvSpPr>
          <p:nvPr/>
        </p:nvSpPr>
        <p:spPr bwMode="auto">
          <a:xfrm>
            <a:off x="6308725" y="8712200"/>
            <a:ext cx="39687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9B154A1-D20B-46DA-9C05-000E2224C5F0}" type="slidenum">
              <a:rPr lang="ru-RU" sz="1200" b="1">
                <a:solidFill>
                  <a:srgbClr val="000000"/>
                </a:solidFill>
              </a:rPr>
              <a:pPr algn="ctr">
                <a:spcBef>
                  <a:spcPts val="75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ru-RU" sz="1200" b="1" dirty="0">
              <a:solidFill>
                <a:srgbClr val="000000"/>
              </a:solidFill>
            </a:endParaRPr>
          </a:p>
        </p:txBody>
      </p:sp>
      <p:sp>
        <p:nvSpPr>
          <p:cNvPr id="30863" name="Text Box 143"/>
          <p:cNvSpPr txBox="1">
            <a:spLocks noChangeArrowheads="1"/>
          </p:cNvSpPr>
          <p:nvPr/>
        </p:nvSpPr>
        <p:spPr bwMode="auto">
          <a:xfrm>
            <a:off x="0" y="-46119"/>
            <a:ext cx="6858000" cy="902428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500" b="1" dirty="0">
              <a:solidFill>
                <a:srgbClr val="FFFFFF"/>
              </a:solidFill>
            </a:endParaRPr>
          </a:p>
          <a:p>
            <a:pPr lvl="0"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 Е Г У Л Ь Д Е Т С К И Й  Р А Й О Н»</a:t>
            </a:r>
            <a:endParaRPr lang="ru-RU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90123655"/>
              </p:ext>
            </p:extLst>
          </p:nvPr>
        </p:nvGraphicFramePr>
        <p:xfrm>
          <a:off x="980728" y="2051721"/>
          <a:ext cx="5327997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321260814"/>
              </p:ext>
            </p:extLst>
          </p:nvPr>
        </p:nvGraphicFramePr>
        <p:xfrm>
          <a:off x="692696" y="5220072"/>
          <a:ext cx="6006911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AutoShape 63"/>
          <p:cNvSpPr>
            <a:spLocks noChangeArrowheads="1"/>
          </p:cNvSpPr>
          <p:nvPr/>
        </p:nvSpPr>
        <p:spPr bwMode="auto">
          <a:xfrm>
            <a:off x="1035048" y="1075661"/>
            <a:ext cx="5472113" cy="719137"/>
          </a:xfrm>
          <a:prstGeom prst="flowChartAlternateProcess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Численность населения </a:t>
            </a:r>
            <a:endParaRPr kumimoji="0" lang="ru-RU" alt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Тегульдетского 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района на 1 января </a:t>
            </a:r>
            <a:endParaRPr kumimoji="0" lang="ru-RU" altLang="ru-RU" sz="2000" b="1" i="0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73366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Text Box 1"/>
          <p:cNvSpPr txBox="1">
            <a:spLocks noChangeArrowheads="1"/>
          </p:cNvSpPr>
          <p:nvPr/>
        </p:nvSpPr>
        <p:spPr bwMode="auto">
          <a:xfrm rot="-5400000">
            <a:off x="-3838575" y="4738688"/>
            <a:ext cx="8226425" cy="549275"/>
          </a:xfrm>
          <a:prstGeom prst="rect">
            <a:avLst/>
          </a:prstGeom>
          <a:gradFill rotWithShape="0">
            <a:gsLst>
              <a:gs pos="0">
                <a:srgbClr val="E6DCAC"/>
              </a:gs>
              <a:gs pos="100000">
                <a:srgbClr val="E6DCAC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Бюджет МО «Тегульдетский район»</a:t>
            </a: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76250" y="1223963"/>
            <a:ext cx="6381750" cy="6429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консолидированного бюджета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 «Тегульдетский район» (млн. рублей)</a:t>
            </a:r>
          </a:p>
        </p:txBody>
      </p:sp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6308725" y="8712200"/>
            <a:ext cx="39687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81A9257-1FF1-448A-B0C9-647EEE6F8ACD}" type="slidenum">
              <a:rPr lang="ru-RU" sz="1200" b="1">
                <a:solidFill>
                  <a:srgbClr val="000000"/>
                </a:solidFill>
              </a:rPr>
              <a:pPr algn="ctr">
                <a:spcBef>
                  <a:spcPts val="75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ru-RU" sz="1200" b="1" dirty="0">
              <a:solidFill>
                <a:srgbClr val="000000"/>
              </a:solidFill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-8865" y="0"/>
            <a:ext cx="6858000" cy="902428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500" b="1" dirty="0">
              <a:solidFill>
                <a:srgbClr val="FFFFFF"/>
              </a:solidFill>
            </a:endParaRPr>
          </a:p>
          <a:p>
            <a:pPr lvl="0"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 Е Г У Л Ь Д Е Т С К И Й  Р А Й О Н»</a:t>
            </a:r>
            <a:endParaRPr lang="ru-RU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9461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12811687"/>
              </p:ext>
            </p:extLst>
          </p:nvPr>
        </p:nvGraphicFramePr>
        <p:xfrm>
          <a:off x="571481" y="1859771"/>
          <a:ext cx="6169887" cy="5541406"/>
        </p:xfrm>
        <a:graphic>
          <a:graphicData uri="http://schemas.openxmlformats.org/drawingml/2006/table">
            <a:tbl>
              <a:tblPr/>
              <a:tblGrid>
                <a:gridCol w="15613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/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23997"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0000" marR="90000" marT="73440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73440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</a:p>
                  </a:txBody>
                  <a:tcPr marL="90000" marR="90000" marT="73440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</a:p>
                  </a:txBody>
                  <a:tcPr marL="90000" marR="90000" marT="73440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2016, %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7344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73440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145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73440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4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73440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73440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73440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 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73440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01.01.2019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73440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874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</a:p>
                  </a:txBody>
                  <a:tcPr marL="90000" marR="90000" marT="81972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457,9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81972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371,3</a:t>
                      </a:r>
                    </a:p>
                  </a:txBody>
                  <a:tcPr marL="90000" marR="90000" marT="81972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372,7</a:t>
                      </a:r>
                    </a:p>
                  </a:txBody>
                  <a:tcPr marL="90000" marR="90000" marT="81972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</a:t>
                      </a:r>
                    </a:p>
                  </a:txBody>
                  <a:tcPr marL="90000" marR="90000" marT="81972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447,4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81972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439,0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81972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133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 marL="90000" marR="90000" marT="81972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32,7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81972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38,6</a:t>
                      </a:r>
                    </a:p>
                  </a:txBody>
                  <a:tcPr marL="90000" marR="90000" marT="81972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35,6</a:t>
                      </a:r>
                    </a:p>
                  </a:txBody>
                  <a:tcPr marL="90000" marR="90000" marT="81972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92,3</a:t>
                      </a:r>
                    </a:p>
                  </a:txBody>
                  <a:tcPr marL="90000" marR="90000" marT="81972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59,8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81972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81972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990600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 marL="90000" marR="90000" marT="81972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424,9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81972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331,0</a:t>
                      </a:r>
                    </a:p>
                  </a:txBody>
                  <a:tcPr marL="90000" marR="90000" marT="81972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332,8</a:t>
                      </a:r>
                    </a:p>
                  </a:txBody>
                  <a:tcPr marL="90000" marR="90000" marT="81972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</a:t>
                      </a:r>
                    </a:p>
                  </a:txBody>
                  <a:tcPr marL="90000" marR="90000" marT="81972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387,6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81972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380,5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81972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834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всего</a:t>
                      </a:r>
                    </a:p>
                  </a:txBody>
                  <a:tcPr marL="90000" marR="90000" marT="81972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429,1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79614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395,4</a:t>
                      </a:r>
                    </a:p>
                  </a:txBody>
                  <a:tcPr marL="90000" marR="90000" marT="79614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376,7</a:t>
                      </a:r>
                    </a:p>
                  </a:txBody>
                  <a:tcPr marL="90000" marR="90000" marT="79614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95,2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79614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454,1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79614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416,7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79614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533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программные расходы</a:t>
                      </a:r>
                    </a:p>
                  </a:txBody>
                  <a:tcPr marL="90000" marR="90000" marT="81972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220,7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79614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266,2</a:t>
                      </a:r>
                    </a:p>
                  </a:txBody>
                  <a:tcPr marL="90000" marR="90000" marT="79614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226,4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79614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79614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297,1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79614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261,1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79614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8606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</a:p>
                  </a:txBody>
                  <a:tcPr marL="90000" marR="90000" marT="81972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208,4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79614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129,2</a:t>
                      </a:r>
                    </a:p>
                  </a:txBody>
                  <a:tcPr marL="90000" marR="90000" marT="79614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79614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79614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79614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155,6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79614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2483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(-), ПРОФИЦИТ (+)</a:t>
                      </a:r>
                    </a:p>
                  </a:txBody>
                  <a:tcPr marL="90000" marR="90000" marT="81972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+28,8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79614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-24,1</a:t>
                      </a:r>
                    </a:p>
                  </a:txBody>
                  <a:tcPr marL="90000" marR="90000" marT="79614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-4,0</a:t>
                      </a:r>
                    </a:p>
                  </a:txBody>
                  <a:tcPr marL="90000" marR="90000" marT="79614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0000" marR="90000" marT="79614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-6,7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79614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+22,3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79614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1984" y="7530232"/>
            <a:ext cx="6010281" cy="118196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228600">
              <a:srgbClr val="419D41">
                <a:alpha val="40000"/>
              </a:srgb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бюджета за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на одного жителя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Тегульдетского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района  составили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73008,48 рублей.</a:t>
            </a:r>
            <a:endParaRPr lang="ru-RU" alt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бюджета за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на одного жителя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Тегульдетского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района составили 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69299,85 рублей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Text Box 1"/>
          <p:cNvSpPr txBox="1">
            <a:spLocks noChangeArrowheads="1"/>
          </p:cNvSpPr>
          <p:nvPr/>
        </p:nvSpPr>
        <p:spPr bwMode="auto">
          <a:xfrm rot="-5400000">
            <a:off x="-3838575" y="4738688"/>
            <a:ext cx="8226425" cy="549275"/>
          </a:xfrm>
          <a:prstGeom prst="rect">
            <a:avLst/>
          </a:prstGeom>
          <a:gradFill rotWithShape="0">
            <a:gsLst>
              <a:gs pos="0">
                <a:srgbClr val="E6DCAC"/>
              </a:gs>
              <a:gs pos="100000">
                <a:srgbClr val="E6DCAC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Бюджет МО «</a:t>
            </a:r>
            <a:r>
              <a:rPr lang="ru-RU" sz="20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Тегульдетский</a:t>
            </a:r>
            <a:r>
              <a:rPr lang="ru-RU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район»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842495" y="971600"/>
            <a:ext cx="5329237" cy="92551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структура расходов консолидированного бюджета </a:t>
            </a:r>
            <a:r>
              <a:rPr 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действующим расходным обязательствам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2018 год</a:t>
            </a:r>
            <a:endParaRPr lang="ru-RU" sz="1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829967" y="1897111"/>
            <a:ext cx="1771644" cy="463846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Всего расходов</a:t>
            </a:r>
            <a:r>
              <a:rPr 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416,7</a:t>
            </a:r>
            <a:r>
              <a:rPr lang="en-US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sp>
        <p:nvSpPr>
          <p:cNvPr id="172036" name="Text Box 5"/>
          <p:cNvSpPr txBox="1">
            <a:spLocks noChangeArrowheads="1"/>
          </p:cNvSpPr>
          <p:nvPr/>
        </p:nvSpPr>
        <p:spPr bwMode="auto">
          <a:xfrm>
            <a:off x="6308725" y="8712200"/>
            <a:ext cx="39687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A912661-9B06-4382-9D49-2A23D7FE13CD}" type="slidenum">
              <a:rPr lang="ru-RU" sz="1200" b="1">
                <a:solidFill>
                  <a:srgbClr val="000000"/>
                </a:solidFill>
              </a:rPr>
              <a:pPr algn="ctr">
                <a:spcBef>
                  <a:spcPts val="75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ru-RU" sz="1200" b="1" dirty="0">
              <a:solidFill>
                <a:srgbClr val="000000"/>
              </a:solidFill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0" y="0"/>
            <a:ext cx="6858000" cy="902428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500" b="1" dirty="0">
              <a:solidFill>
                <a:srgbClr val="FFFFFF"/>
              </a:solidFill>
            </a:endParaRPr>
          </a:p>
          <a:p>
            <a:pPr lvl="0"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 Е Г У Л Ь Д Е Т С К И Й  Р А Й О Н»</a:t>
            </a:r>
            <a:endParaRPr lang="ru-RU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646836569"/>
              </p:ext>
            </p:extLst>
          </p:nvPr>
        </p:nvGraphicFramePr>
        <p:xfrm>
          <a:off x="842495" y="2699792"/>
          <a:ext cx="5664667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 rot="-5400000">
            <a:off x="-3964781" y="4720431"/>
            <a:ext cx="8388350" cy="458788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/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«Майские» указы Президента Российской Федерации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0"/>
            <a:ext cx="6858000" cy="902428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FFFF00"/>
              </a:gs>
            </a:gsLst>
            <a:lin ang="135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1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500" b="1" dirty="0">
              <a:solidFill>
                <a:srgbClr val="FFFFFF"/>
              </a:solidFill>
            </a:endParaRPr>
          </a:p>
          <a:p>
            <a:pPr lvl="0" algn="ctr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У Н И Ц И П А Л Ь Н О Е  О Б Р А З О В А Н И Е  </a:t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 Е Г У Л Ь Д Е Т С К И Й  Р А Й О Н»</a:t>
            </a:r>
            <a:endParaRPr lang="ru-RU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21899882"/>
              </p:ext>
            </p:extLst>
          </p:nvPr>
        </p:nvGraphicFramePr>
        <p:xfrm>
          <a:off x="596834" y="2195736"/>
          <a:ext cx="6108766" cy="6319257"/>
        </p:xfrm>
        <a:graphic>
          <a:graphicData uri="http://schemas.openxmlformats.org/drawingml/2006/table">
            <a:tbl>
              <a:tblPr/>
              <a:tblGrid>
                <a:gridCol w="2729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04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04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893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893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157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2015 </a:t>
                      </a:r>
                      <a:r>
                        <a:rPr lang="ru-RU" sz="145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5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5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5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2017</a:t>
                      </a:r>
                      <a:r>
                        <a:rPr lang="ru-RU" sz="1450" b="1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5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5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45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202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Образование</a:t>
                      </a:r>
                      <a:endParaRPr lang="ru-RU" sz="145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25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Педагогические работники образовательных организаций общего образования</a:t>
                      </a:r>
                      <a:endParaRPr kumimoji="0" lang="ru-RU" sz="14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42" marB="457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31215,0</a:t>
                      </a:r>
                      <a:endParaRPr lang="ru-RU" sz="145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44552,5</a:t>
                      </a:r>
                      <a:endParaRPr lang="ru-RU" sz="145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45038,0</a:t>
                      </a:r>
                      <a:endParaRPr lang="ru-RU" sz="145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46389,1</a:t>
                      </a:r>
                      <a:endParaRPr lang="ru-RU" sz="145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45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Педагогические работники дошкольных образовательных организаций</a:t>
                      </a:r>
                      <a:endParaRPr kumimoji="0" lang="ru-RU" sz="14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42" marB="457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21497,3</a:t>
                      </a:r>
                      <a:endParaRPr lang="ru-RU" sz="145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33083,3</a:t>
                      </a:r>
                      <a:endParaRPr lang="ru-RU" sz="145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34739,4</a:t>
                      </a:r>
                      <a:endParaRPr lang="ru-RU" sz="145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39629,5</a:t>
                      </a:r>
                      <a:endParaRPr lang="ru-RU" sz="145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6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Педагогические работники организаций дополнительного образования детей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(по отрасли образование)</a:t>
                      </a:r>
                      <a:endParaRPr kumimoji="0" lang="ru-RU" sz="14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35202,7</a:t>
                      </a:r>
                      <a:endParaRPr lang="ru-RU" sz="145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35205,1</a:t>
                      </a:r>
                      <a:endParaRPr lang="ru-RU" sz="145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44006,4</a:t>
                      </a:r>
                      <a:endParaRPr lang="ru-RU" sz="145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46389,4</a:t>
                      </a:r>
                      <a:endParaRPr lang="ru-RU" sz="145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711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4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11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Работники культуры</a:t>
                      </a:r>
                      <a:endParaRPr lang="ru-RU" sz="145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20801,8</a:t>
                      </a:r>
                      <a:endParaRPr lang="ru-RU" sz="145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21298,0</a:t>
                      </a:r>
                      <a:endParaRPr lang="ru-RU" sz="14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29673,8</a:t>
                      </a:r>
                      <a:endParaRPr lang="ru-RU" sz="14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35629,0</a:t>
                      </a:r>
                      <a:endParaRPr lang="ru-RU" sz="14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004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Здравоохранение </a:t>
                      </a:r>
                      <a:endParaRPr lang="ru-RU" sz="145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129">
                <a:tc>
                  <a:txBody>
                    <a:bodyPr/>
                    <a:lstStyle/>
                    <a:p>
                      <a:pPr algn="l"/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Врачи и работники медицинских организаций, имеющие высшее медицинское (фармацевтическое) или иное высшее образование</a:t>
                      </a:r>
                      <a:endParaRPr lang="ru-RU" sz="14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59461</a:t>
                      </a:r>
                      <a:endParaRPr lang="ru-RU" sz="145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58422</a:t>
                      </a:r>
                      <a:endParaRPr lang="ru-RU" sz="14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60695</a:t>
                      </a:r>
                      <a:endParaRPr lang="ru-RU" sz="14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79164</a:t>
                      </a:r>
                      <a:endParaRPr lang="ru-RU" sz="14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92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Средний медицинский (фармацевтический) персонал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27060</a:t>
                      </a:r>
                      <a:endParaRPr lang="ru-RU" sz="145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27732</a:t>
                      </a:r>
                      <a:endParaRPr lang="ru-RU" sz="14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27338</a:t>
                      </a:r>
                      <a:endParaRPr lang="ru-RU" sz="14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35571</a:t>
                      </a:r>
                      <a:endParaRPr lang="ru-RU" sz="14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3724">
                <a:tc>
                  <a:txBody>
                    <a:bodyPr/>
                    <a:lstStyle/>
                    <a:p>
                      <a:pPr algn="l"/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Младший медицинский (фармацевтический) персонал</a:t>
                      </a:r>
                      <a:endParaRPr lang="ru-RU" sz="14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14166</a:t>
                      </a:r>
                      <a:endParaRPr lang="ru-RU" sz="145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16645</a:t>
                      </a:r>
                      <a:endParaRPr lang="ru-RU" sz="14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18744</a:t>
                      </a:r>
                      <a:endParaRPr lang="ru-RU" sz="14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35389</a:t>
                      </a:r>
                      <a:endParaRPr lang="ru-RU" sz="14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059" y="874321"/>
            <a:ext cx="62865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«майских» Указов Президента Российской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lang="en-US" sz="1400" b="1" dirty="0">
              <a:solidFill>
                <a:schemeClr val="tx2"/>
              </a:solidFill>
            </a:endParaRPr>
          </a:p>
          <a:p>
            <a:pPr lvl="0" algn="ctr" defTabSz="914400"/>
            <a:r>
              <a:rPr lang="ru-RU" altLang="ru-RU" sz="15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5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рамках реализации «майских» Указов Президента РФ  2012 года, муниципальных «дорожных карт»  изменений</a:t>
            </a:r>
          </a:p>
          <a:p>
            <a:pPr lvl="0" algn="ctr" defTabSz="914400"/>
            <a:r>
              <a:rPr lang="ru-RU" altLang="ru-RU" sz="15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в сфере образования и культуры повышение заработной платы работников муниципальных учреждений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308725" y="8712200"/>
            <a:ext cx="39687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6C1868E-7625-42F1-9F32-2531E3A226E8}" type="slidenum">
              <a:rPr lang="ru-RU" sz="1200" b="1">
                <a:solidFill>
                  <a:srgbClr val="000000"/>
                </a:solidFill>
              </a:rPr>
              <a:pPr algn="ctr">
                <a:spcBef>
                  <a:spcPts val="75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ru-RU" sz="1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ndara"/>
        <a:ea typeface=""/>
        <a:cs typeface="Lucida Sans Unicode"/>
      </a:majorFont>
      <a:minorFont>
        <a:latin typeface="Candara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ndara"/>
        <a:ea typeface=""/>
        <a:cs typeface="Lucida Sans Unicode"/>
      </a:majorFont>
      <a:minorFont>
        <a:latin typeface="Candara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ndara"/>
        <a:ea typeface=""/>
        <a:cs typeface="Lucida Sans Unicode"/>
      </a:majorFont>
      <a:minorFont>
        <a:latin typeface="Candara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ndara"/>
        <a:ea typeface=""/>
        <a:cs typeface="Lucida Sans Unicode"/>
      </a:majorFont>
      <a:minorFont>
        <a:latin typeface="Candara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ndara"/>
        <a:ea typeface=""/>
        <a:cs typeface="Lucida Sans Unicode"/>
      </a:majorFont>
      <a:minorFont>
        <a:latin typeface="Candara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ndara"/>
        <a:ea typeface=""/>
        <a:cs typeface="Lucida Sans Unicode"/>
      </a:majorFont>
      <a:minorFont>
        <a:latin typeface="Candara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Тема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Тема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Тема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Тема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Тема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23490</TotalTime>
  <Words>6902</Words>
  <Application>Microsoft Office PowerPoint</Application>
  <PresentationFormat>Экран (4:3)</PresentationFormat>
  <Paragraphs>926</Paragraphs>
  <Slides>35</Slides>
  <Notes>33</Notes>
  <HiddenSlides>0</HiddenSlides>
  <MMClips>0</MMClips>
  <ScaleCrop>false</ScaleCrop>
  <HeadingPairs>
    <vt:vector size="6" baseType="variant">
      <vt:variant>
        <vt:lpstr>Тема</vt:lpstr>
      </vt:variant>
      <vt:variant>
        <vt:i4>10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35</vt:i4>
      </vt:variant>
    </vt:vector>
  </HeadingPairs>
  <TitlesOfParts>
    <vt:vector size="45" baseType="lpstr">
      <vt:lpstr>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Александровна Павлова</dc:creator>
  <cp:lastModifiedBy>eco</cp:lastModifiedBy>
  <cp:revision>2118</cp:revision>
  <cp:lastPrinted>2018-08-08T06:40:21Z</cp:lastPrinted>
  <dcterms:created xsi:type="dcterms:W3CDTF">2011-11-17T03:02:57Z</dcterms:created>
  <dcterms:modified xsi:type="dcterms:W3CDTF">2019-06-04T03:15:48Z</dcterms:modified>
</cp:coreProperties>
</file>